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81" r:id="rId4"/>
    <p:sldId id="257" r:id="rId5"/>
    <p:sldId id="278" r:id="rId6"/>
    <p:sldId id="261" r:id="rId7"/>
    <p:sldId id="262" r:id="rId8"/>
    <p:sldId id="264" r:id="rId9"/>
    <p:sldId id="267" r:id="rId10"/>
    <p:sldId id="269" r:id="rId11"/>
    <p:sldId id="270" r:id="rId12"/>
    <p:sldId id="271" r:id="rId13"/>
    <p:sldId id="272" r:id="rId14"/>
    <p:sldId id="274" r:id="rId15"/>
    <p:sldId id="285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3AB"/>
    <a:srgbClr val="6AA139"/>
    <a:srgbClr val="2EC5B6"/>
    <a:srgbClr val="35A8D9"/>
    <a:srgbClr val="74C3EC"/>
    <a:srgbClr val="69C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E6485-0C74-41B7-BB45-E2EF5E79D7B8}" v="184" dt="2024-10-24T10:33:50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4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Afbeelding 5" descr="Pour lutter contre la haine en ligne, Ben &amp; Jerry's boycotte Facebook -  Rolling Stone">
            <a:extLst>
              <a:ext uri="{FF2B5EF4-FFF2-40B4-BE49-F238E27FC236}">
                <a16:creationId xmlns:a16="http://schemas.microsoft.com/office/drawing/2014/main" id="{143C7DE5-9031-F7E8-4882-C85177E51D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78" r="-1" b="-1"/>
          <a:stretch/>
        </p:blipFill>
        <p:spPr>
          <a:xfrm>
            <a:off x="1524" y="11733"/>
            <a:ext cx="12188952" cy="6857990"/>
          </a:xfrm>
          <a:prstGeom prst="rect">
            <a:avLst/>
          </a:pr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37" y="875758"/>
            <a:ext cx="5219885" cy="510953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986" y="673591"/>
            <a:ext cx="5565913" cy="54154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734" y="1041621"/>
            <a:ext cx="4953365" cy="480152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871" y="1022000"/>
            <a:ext cx="4181444" cy="2362673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</a:rPr>
              <a:t>Mission in a scoop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3448" y="3375011"/>
            <a:ext cx="3283888" cy="81630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Klas: C1B</a:t>
            </a:r>
          </a:p>
          <a:p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Niek, Babet, Kim, Finn &amp; </a:t>
            </a:r>
            <a:r>
              <a:rPr lang="en-US" sz="1700" err="1">
                <a:solidFill>
                  <a:schemeClr val="tx1">
                    <a:lumMod val="75000"/>
                    <a:lumOff val="25000"/>
                  </a:schemeClr>
                </a:solidFill>
              </a:rPr>
              <a:t>Oumaima</a:t>
            </a: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39D666B-ABBF-2269-9E9B-8B442E75EF34}"/>
              </a:ext>
            </a:extLst>
          </p:cNvPr>
          <p:cNvSpPr txBox="1"/>
          <p:nvPr/>
        </p:nvSpPr>
        <p:spPr>
          <a:xfrm>
            <a:off x="2601787" y="4014418"/>
            <a:ext cx="177404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Studentnummer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N: 1886338</a:t>
            </a:r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B: 1884878 </a:t>
            </a:r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K: 1881352</a:t>
            </a:r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F: 1888100</a:t>
            </a:r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O: </a:t>
            </a:r>
            <a:r>
              <a:rPr lang="nl-NL" sz="1600">
                <a:solidFill>
                  <a:schemeClr val="tx1">
                    <a:lumMod val="75000"/>
                    <a:lumOff val="25000"/>
                  </a:schemeClr>
                </a:solidFill>
              </a:rPr>
              <a:t>1876453</a:t>
            </a:r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AD7E-B27C-B81A-FB52-5CF269B9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rgbClr val="000000"/>
                </a:solidFill>
                <a:ea typeface="+mj-lt"/>
                <a:cs typeface="+mj-lt"/>
              </a:rPr>
              <a:t>Geteste prototypes</a:t>
            </a:r>
            <a:endParaRPr lang="en-US" sz="3600"/>
          </a:p>
        </p:txBody>
      </p:sp>
      <p:pic>
        <p:nvPicPr>
          <p:cNvPr id="4" name="Tijdelijke aanduiding voor inhoud 3" descr="Afbeelding met tekst, Menselijk gezicht, Mobiele telefoon, glimlach&#10;&#10;Automatisch gegenereerde beschrijving">
            <a:extLst>
              <a:ext uri="{FF2B5EF4-FFF2-40B4-BE49-F238E27FC236}">
                <a16:creationId xmlns:a16="http://schemas.microsoft.com/office/drawing/2014/main" id="{D40112F4-1C71-4522-353C-A4CEB0723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181" y="1710803"/>
            <a:ext cx="3218733" cy="4476599"/>
          </a:xfrm>
        </p:spPr>
      </p:pic>
      <p:pic>
        <p:nvPicPr>
          <p:cNvPr id="5" name="Afbeelding 4" descr="Afbeelding met tekst, schermopname, tekenfilm, grafische vormgeving&#10;&#10;Automatisch gegenereerde beschrijving">
            <a:extLst>
              <a:ext uri="{FF2B5EF4-FFF2-40B4-BE49-F238E27FC236}">
                <a16:creationId xmlns:a16="http://schemas.microsoft.com/office/drawing/2014/main" id="{8A4FB11C-7E67-9AE6-7340-12724904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446" y="2394773"/>
            <a:ext cx="4420904" cy="3102149"/>
          </a:xfrm>
          <a:prstGeom prst="rect">
            <a:avLst/>
          </a:prstGeom>
        </p:spPr>
      </p:pic>
      <p:pic>
        <p:nvPicPr>
          <p:cNvPr id="6" name="Afbeelding 5" descr="Afbeelding met tekst, Mobiele telefoon, schermopname, Mobiel apparaat&#10;&#10;Automatisch gegenereerde beschrijving">
            <a:extLst>
              <a:ext uri="{FF2B5EF4-FFF2-40B4-BE49-F238E27FC236}">
                <a16:creationId xmlns:a16="http://schemas.microsoft.com/office/drawing/2014/main" id="{E74A9DE0-DC03-9640-C073-5340FB513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936" y="1711891"/>
            <a:ext cx="3095062" cy="44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6737F-BF47-99B5-044C-92B94F5B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09600"/>
            <a:ext cx="5952373" cy="1322887"/>
          </a:xfrm>
        </p:spPr>
        <p:txBody>
          <a:bodyPr>
            <a:normAutofit/>
          </a:bodyPr>
          <a:lstStyle/>
          <a:p>
            <a:r>
              <a:rPr lang="en-US" sz="3600" err="1">
                <a:ea typeface="+mj-lt"/>
                <a:cs typeface="+mj-lt"/>
              </a:rPr>
              <a:t>Keuze</a:t>
            </a:r>
            <a:r>
              <a:rPr lang="en-US" sz="3600">
                <a:ea typeface="+mj-lt"/>
                <a:cs typeface="+mj-lt"/>
              </a:rPr>
              <a:t> prototype met </a:t>
            </a:r>
            <a:r>
              <a:rPr lang="en-US" sz="3600" err="1">
                <a:ea typeface="+mj-lt"/>
                <a:cs typeface="+mj-lt"/>
              </a:rPr>
              <a:t>onderbouwing</a:t>
            </a:r>
            <a:r>
              <a:rPr lang="en-US" sz="3600">
                <a:ea typeface="+mj-lt"/>
                <a:cs typeface="+mj-lt"/>
              </a:rPr>
              <a:t> </a:t>
            </a:r>
            <a:endParaRPr lang="en-US" sz="3600"/>
          </a:p>
        </p:txBody>
      </p:sp>
      <p:pic>
        <p:nvPicPr>
          <p:cNvPr id="5" name="Tijdelijke aanduiding voor inhoud 3" descr="Afbeelding met tekst, Menselijk gezicht, Mobiele telefoon, glimlach&#10;&#10;Automatisch gegenereerde beschrijving">
            <a:extLst>
              <a:ext uri="{FF2B5EF4-FFF2-40B4-BE49-F238E27FC236}">
                <a16:creationId xmlns:a16="http://schemas.microsoft.com/office/drawing/2014/main" id="{8C89DA7F-DDF5-D69C-285D-E535D75D6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41" y="784756"/>
            <a:ext cx="3720152" cy="52768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03A6D-8C1B-3FB5-1601-1086A682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194102"/>
            <a:ext cx="5310116" cy="3908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Mission in a scoop</a:t>
            </a:r>
          </a:p>
          <a:p>
            <a:r>
              <a:rPr lang="en-US" sz="2000"/>
              <a:t>Korte </a:t>
            </a:r>
            <a:r>
              <a:rPr lang="en-US" sz="2000" err="1"/>
              <a:t>pakkende</a:t>
            </a:r>
            <a:r>
              <a:rPr lang="en-US" sz="2000"/>
              <a:t> </a:t>
            </a:r>
            <a:r>
              <a:rPr lang="en-US" sz="2000" err="1"/>
              <a:t>tiktokvideo's</a:t>
            </a:r>
            <a:endParaRPr lang="en-US" sz="2000"/>
          </a:p>
          <a:p>
            <a:r>
              <a:rPr lang="en-US" sz="2000"/>
              <a:t>De </a:t>
            </a:r>
            <a:r>
              <a:rPr lang="en-US" sz="2000" err="1"/>
              <a:t>sociale</a:t>
            </a:r>
            <a:r>
              <a:rPr lang="en-US" sz="2000"/>
              <a:t> </a:t>
            </a:r>
            <a:r>
              <a:rPr lang="en-US" sz="2000" err="1"/>
              <a:t>missie</a:t>
            </a:r>
            <a:r>
              <a:rPr lang="en-US" sz="2000"/>
              <a:t> </a:t>
            </a:r>
            <a:r>
              <a:rPr lang="en-US" sz="2000" err="1"/>
              <a:t>uitleggen</a:t>
            </a:r>
            <a:endParaRPr lang="en-US" sz="2000"/>
          </a:p>
          <a:p>
            <a:r>
              <a:rPr lang="en-US" sz="2000"/>
              <a:t>Op </a:t>
            </a:r>
            <a:r>
              <a:rPr lang="en-US" sz="2000" err="1"/>
              <a:t>een</a:t>
            </a:r>
            <a:r>
              <a:rPr lang="en-US" sz="2000"/>
              <a:t> Ben &amp; Jerry's </a:t>
            </a:r>
            <a:r>
              <a:rPr lang="en-US" sz="2000" err="1"/>
              <a:t>manier</a:t>
            </a:r>
            <a:r>
              <a:rPr lang="en-US" sz="2000"/>
              <a:t>/</a:t>
            </a:r>
            <a:r>
              <a:rPr lang="en-US" sz="2000" err="1"/>
              <a:t>stijl</a:t>
            </a:r>
            <a:r>
              <a:rPr lang="en-US" sz="2000"/>
              <a:t> </a:t>
            </a:r>
            <a:r>
              <a:rPr lang="en-US" sz="2000" err="1"/>
              <a:t>presenteren</a:t>
            </a:r>
            <a:endParaRPr lang="en-US" sz="2000"/>
          </a:p>
          <a:p>
            <a:pPr marL="0" indent="0">
              <a:buNone/>
            </a:pPr>
            <a:r>
              <a:rPr lang="en-US" sz="2000" err="1"/>
              <a:t>Uit</a:t>
            </a:r>
            <a:r>
              <a:rPr lang="en-US" sz="2000"/>
              <a:t> interviews </a:t>
            </a:r>
            <a:r>
              <a:rPr lang="en-US" sz="2000" err="1"/>
              <a:t>gehaald</a:t>
            </a:r>
            <a:r>
              <a:rPr lang="en-US" sz="2000"/>
              <a:t> </a:t>
            </a:r>
            <a:r>
              <a:rPr lang="en-US" sz="2000" err="1"/>
              <a:t>dat</a:t>
            </a:r>
            <a:r>
              <a:rPr lang="en-US" sz="2000"/>
              <a:t>:</a:t>
            </a:r>
          </a:p>
          <a:p>
            <a:r>
              <a:rPr lang="en-US" sz="2000" err="1"/>
              <a:t>Doelgroep</a:t>
            </a:r>
            <a:r>
              <a:rPr lang="en-US" sz="2000"/>
              <a:t> zit </a:t>
            </a:r>
            <a:r>
              <a:rPr lang="en-US" sz="2000" err="1"/>
              <a:t>veel</a:t>
            </a:r>
            <a:r>
              <a:rPr lang="en-US" sz="2000"/>
              <a:t> op </a:t>
            </a:r>
            <a:r>
              <a:rPr lang="en-US" sz="2000" err="1"/>
              <a:t>tiktok</a:t>
            </a:r>
            <a:endParaRPr lang="en-US" sz="2000"/>
          </a:p>
          <a:p>
            <a:r>
              <a:rPr lang="en-US" sz="2000"/>
              <a:t>Lange video's </a:t>
            </a:r>
            <a:r>
              <a:rPr lang="en-US" sz="2000" err="1"/>
              <a:t>worden</a:t>
            </a:r>
            <a:r>
              <a:rPr lang="en-US" sz="2000"/>
              <a:t> </a:t>
            </a:r>
            <a:r>
              <a:rPr lang="en-US" sz="2000" err="1"/>
              <a:t>niet</a:t>
            </a:r>
            <a:r>
              <a:rPr lang="en-US" sz="2000"/>
              <a:t> </a:t>
            </a:r>
            <a:r>
              <a:rPr lang="en-US" sz="2000" err="1"/>
              <a:t>bekeken</a:t>
            </a:r>
            <a:r>
              <a:rPr lang="en-US" sz="2000"/>
              <a:t> </a:t>
            </a:r>
          </a:p>
          <a:p>
            <a:r>
              <a:rPr lang="en-US" sz="2000" err="1"/>
              <a:t>Mensen</a:t>
            </a:r>
            <a:r>
              <a:rPr lang="en-US" sz="2000"/>
              <a:t> </a:t>
            </a:r>
            <a:r>
              <a:rPr lang="en-US" sz="2000" err="1"/>
              <a:t>blijven</a:t>
            </a:r>
            <a:r>
              <a:rPr lang="en-US" sz="2000"/>
              <a:t> </a:t>
            </a:r>
            <a:r>
              <a:rPr lang="en-US" sz="2000" err="1"/>
              <a:t>kijken</a:t>
            </a:r>
            <a:r>
              <a:rPr lang="en-US" sz="2000"/>
              <a:t> </a:t>
            </a:r>
            <a:r>
              <a:rPr lang="en-US" sz="2000" err="1"/>
              <a:t>als</a:t>
            </a:r>
            <a:r>
              <a:rPr lang="en-US" sz="2000"/>
              <a:t> er </a:t>
            </a:r>
            <a:r>
              <a:rPr lang="en-US" sz="2000" err="1"/>
              <a:t>kortingscodes</a:t>
            </a:r>
            <a:r>
              <a:rPr lang="en-US" sz="2000"/>
              <a:t> of </a:t>
            </a:r>
            <a:r>
              <a:rPr lang="en-US" sz="2000" err="1"/>
              <a:t>winacties</a:t>
            </a:r>
            <a:r>
              <a:rPr lang="en-US" sz="2000"/>
              <a:t> </a:t>
            </a:r>
            <a:r>
              <a:rPr lang="en-US" sz="2000" err="1"/>
              <a:t>verstopt</a:t>
            </a:r>
            <a:r>
              <a:rPr lang="en-US" sz="2000"/>
              <a:t> </a:t>
            </a:r>
            <a:r>
              <a:rPr lang="en-US" sz="2000" err="1"/>
              <a:t>zitten</a:t>
            </a:r>
            <a:r>
              <a:rPr lang="en-US" sz="2000"/>
              <a:t> (</a:t>
            </a:r>
            <a:r>
              <a:rPr lang="en-US" sz="2000" i="1"/>
              <a:t>feedback</a:t>
            </a:r>
            <a:r>
              <a:rPr lang="en-US" sz="2000"/>
              <a:t>)</a:t>
            </a: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976907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499D9-828F-F3AF-0F84-1A5F6532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Boodschap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inclusief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verhaal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 achter de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boodschap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 (storytelling)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6333-72BF-E517-2616-5EB4E9210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558" y="2301136"/>
            <a:ext cx="8276026" cy="34724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Ben &amp; Jerry's is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meer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dan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ijs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:</a:t>
            </a:r>
          </a:p>
          <a:p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Eerlijke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handel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milieuvriendelijkheid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en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sociale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rechtvaardigheid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Betrokken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bij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verschillende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maatschappelijke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kwesties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zoals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klimaatverandering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raciale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gelijkheid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en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dierenrechten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In de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jaren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'80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begon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Ben &amp; Jerry's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zich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uit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te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spreken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over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belangrijke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sociale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kwesties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In 2000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lanceerden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ze het "Peace Pop"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en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gebruikten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de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opbrengsten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om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vrede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en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rechtvaardigheid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te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bevorderen</a:t>
            </a:r>
            <a:endParaRPr lang="en-US" sz="200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Afbeelding met symbool, cirkel, logo, geel&#10;&#10;Automatisch gegenereerde beschrijving">
            <a:extLst>
              <a:ext uri="{FF2B5EF4-FFF2-40B4-BE49-F238E27FC236}">
                <a16:creationId xmlns:a16="http://schemas.microsoft.com/office/drawing/2014/main" id="{22A24A78-93F3-3862-0A87-03BDE451E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0000">
            <a:off x="9225432" y="1836022"/>
            <a:ext cx="1585546" cy="1543050"/>
          </a:xfrm>
          <a:prstGeom prst="rect">
            <a:avLst/>
          </a:prstGeom>
        </p:spPr>
      </p:pic>
      <p:pic>
        <p:nvPicPr>
          <p:cNvPr id="5" name="Afbeelding 4" descr="Ben &amp; Jerry’s lancia Peace Pop - Le storie dei protagonisti del Food">
            <a:extLst>
              <a:ext uri="{FF2B5EF4-FFF2-40B4-BE49-F238E27FC236}">
                <a16:creationId xmlns:a16="http://schemas.microsoft.com/office/drawing/2014/main" id="{E9BA25CA-753C-F88E-8FCE-A20870A3F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9260977" y="3711144"/>
            <a:ext cx="2371410" cy="141733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ECE8E7D-D384-A150-652F-F156582CA231}"/>
              </a:ext>
            </a:extLst>
          </p:cNvPr>
          <p:cNvSpPr txBox="1"/>
          <p:nvPr/>
        </p:nvSpPr>
        <p:spPr>
          <a:xfrm>
            <a:off x="1144425" y="5633152"/>
            <a:ext cx="552851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i="1"/>
              <a:t>Bronnen: </a:t>
            </a:r>
            <a:r>
              <a:rPr lang="nl-NL" sz="1200" i="1" err="1"/>
              <a:t>Benenjerrys</a:t>
            </a:r>
            <a:r>
              <a:rPr lang="nl-NL" sz="1200" i="1"/>
              <a:t> en Gebrands &amp; communicatieprofessional, 2024</a:t>
            </a:r>
          </a:p>
        </p:txBody>
      </p:sp>
    </p:spTree>
    <p:extLst>
      <p:ext uri="{BB962C8B-B14F-4D97-AF65-F5344CB8AC3E}">
        <p14:creationId xmlns:p14="http://schemas.microsoft.com/office/powerpoint/2010/main" val="10281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7056F-488D-360C-2741-540AC8F4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28" y="635835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Key Visualisatie</a:t>
            </a:r>
          </a:p>
        </p:txBody>
      </p:sp>
      <p:pic>
        <p:nvPicPr>
          <p:cNvPr id="5" name="Afbeelding 4" descr="Afbeelding met Graphics, logo, symbool, Lettertype&#10;&#10;Automatisch gegenereerde beschrijving">
            <a:extLst>
              <a:ext uri="{FF2B5EF4-FFF2-40B4-BE49-F238E27FC236}">
                <a16:creationId xmlns:a16="http://schemas.microsoft.com/office/drawing/2014/main" id="{2E02E0AD-64A1-4996-E912-742EC4D6D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421" y="3478393"/>
            <a:ext cx="1893158" cy="1909855"/>
          </a:xfrm>
          <a:prstGeom prst="rect">
            <a:avLst/>
          </a:prstGeom>
        </p:spPr>
      </p:pic>
      <p:pic>
        <p:nvPicPr>
          <p:cNvPr id="4" name="Tijdelijke aanduiding voor inhoud 3" descr="Afbeelding met kleding, persoon, Tekenfilm, illustratie&#10;&#10;Automatisch gegenereerde beschrijving">
            <a:extLst>
              <a:ext uri="{FF2B5EF4-FFF2-40B4-BE49-F238E27FC236}">
                <a16:creationId xmlns:a16="http://schemas.microsoft.com/office/drawing/2014/main" id="{1CD4557D-23DD-8A35-8EFF-2748D17AF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10459" y="3040067"/>
            <a:ext cx="3557612" cy="2673529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0FFFE581-3BF7-5F67-23A8-AEABA9F97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212" y="1403472"/>
            <a:ext cx="3642214" cy="2316041"/>
          </a:xfrm>
          <a:prstGeom prst="rect">
            <a:avLst/>
          </a:prstGeom>
        </p:spPr>
      </p:pic>
      <p:pic>
        <p:nvPicPr>
          <p:cNvPr id="9" name="Afbeelding 8" descr="Pictogram sociale ondernemingen en gedeelde waardecreatie">
            <a:extLst>
              <a:ext uri="{FF2B5EF4-FFF2-40B4-BE49-F238E27FC236}">
                <a16:creationId xmlns:a16="http://schemas.microsoft.com/office/drawing/2014/main" id="{15E922D4-A658-445D-8B53-7CFC8907A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58" y="2558143"/>
            <a:ext cx="1883228" cy="1817914"/>
          </a:xfrm>
          <a:prstGeom prst="rect">
            <a:avLst/>
          </a:prstGeom>
        </p:spPr>
      </p:pic>
      <p:pic>
        <p:nvPicPr>
          <p:cNvPr id="13" name="Afbeelding 12" descr="Pictogram Schonere, groenere vriezer">
            <a:extLst>
              <a:ext uri="{FF2B5EF4-FFF2-40B4-BE49-F238E27FC236}">
                <a16:creationId xmlns:a16="http://schemas.microsoft.com/office/drawing/2014/main" id="{5A457A16-3403-61A1-02EE-BD58DFF7A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99" y="4479472"/>
            <a:ext cx="1872344" cy="1796144"/>
          </a:xfrm>
          <a:prstGeom prst="rect">
            <a:avLst/>
          </a:prstGeom>
        </p:spPr>
      </p:pic>
      <p:pic>
        <p:nvPicPr>
          <p:cNvPr id="15" name="Afbeelding 14" descr="Pictogram Leveranciersdiversiteit">
            <a:extLst>
              <a:ext uri="{FF2B5EF4-FFF2-40B4-BE49-F238E27FC236}">
                <a16:creationId xmlns:a16="http://schemas.microsoft.com/office/drawing/2014/main" id="{E2B90900-6A7F-3E26-7BB5-B30D1D0D3F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6115" y="2569029"/>
            <a:ext cx="1785258" cy="1796143"/>
          </a:xfrm>
          <a:prstGeom prst="rect">
            <a:avLst/>
          </a:prstGeom>
        </p:spPr>
      </p:pic>
      <p:pic>
        <p:nvPicPr>
          <p:cNvPr id="16" name="Afbeelding 15" descr="Pictogram Klimaatrechtvaardigheid">
            <a:extLst>
              <a:ext uri="{FF2B5EF4-FFF2-40B4-BE49-F238E27FC236}">
                <a16:creationId xmlns:a16="http://schemas.microsoft.com/office/drawing/2014/main" id="{98E03B20-A430-92AB-05B2-2223A95538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6114" y="4484914"/>
            <a:ext cx="1807029" cy="17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D36B2-3B3D-5153-5263-1FA1FC4D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71" y="609600"/>
            <a:ext cx="3913512" cy="133083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>
                <a:latin typeface="+mj-lt"/>
                <a:ea typeface="+mj-ea"/>
                <a:cs typeface="+mj-cs"/>
              </a:rPr>
              <a:t>Budget </a:t>
            </a:r>
            <a:endParaRPr lang="en-US" sz="3600" kern="1200">
              <a:latin typeface="+mj-lt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6C62CA3-D774-B531-028C-DEAADB76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1932845"/>
            <a:ext cx="3524972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Influencers met </a:t>
            </a:r>
            <a:r>
              <a:rPr lang="en-US" sz="2000" err="1"/>
              <a:t>groot</a:t>
            </a:r>
            <a:r>
              <a:rPr lang="en-US" sz="2000"/>
              <a:t> </a:t>
            </a:r>
            <a:r>
              <a:rPr lang="en-US" sz="2000" err="1"/>
              <a:t>bereik</a:t>
            </a:r>
            <a:r>
              <a:rPr lang="en-US" sz="2000"/>
              <a:t> die </a:t>
            </a:r>
            <a:r>
              <a:rPr lang="en-US" sz="2000" err="1"/>
              <a:t>maatschappelijk</a:t>
            </a:r>
            <a:r>
              <a:rPr lang="en-US" sz="2000"/>
              <a:t> </a:t>
            </a:r>
            <a:r>
              <a:rPr lang="en-US" sz="2000" err="1"/>
              <a:t>betrokken</a:t>
            </a:r>
            <a:r>
              <a:rPr lang="en-US" sz="2000"/>
              <a:t> </a:t>
            </a:r>
            <a:r>
              <a:rPr lang="en-US" sz="2000" err="1"/>
              <a:t>zijn</a:t>
            </a:r>
            <a:r>
              <a:rPr lang="en-US" sz="2000"/>
              <a:t> (Rianne Meijer </a:t>
            </a:r>
            <a:r>
              <a:rPr lang="en-US" sz="2000" err="1"/>
              <a:t>en</a:t>
            </a:r>
            <a:r>
              <a:rPr lang="en-US" sz="2000"/>
              <a:t> Giel de Winter)</a:t>
            </a:r>
          </a:p>
          <a:p>
            <a:r>
              <a:rPr lang="en-US" sz="2000" err="1"/>
              <a:t>Tiktok</a:t>
            </a:r>
            <a:r>
              <a:rPr lang="en-US" sz="2000"/>
              <a:t> </a:t>
            </a:r>
            <a:r>
              <a:rPr lang="en-US" sz="2000" err="1"/>
              <a:t>reclames</a:t>
            </a:r>
            <a:r>
              <a:rPr lang="en-US" sz="2000"/>
              <a:t> </a:t>
            </a:r>
          </a:p>
          <a:p>
            <a:r>
              <a:rPr lang="en-US" sz="2000" err="1"/>
              <a:t>Videoproductie</a:t>
            </a:r>
            <a:r>
              <a:rPr lang="en-US" sz="2000"/>
              <a:t> 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F8075D22-8082-22E3-7C22-8E4EF1954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734" y="608414"/>
            <a:ext cx="6424771" cy="5688360"/>
          </a:xfrm>
          <a:prstGeom prst="rect">
            <a:avLst/>
          </a:prstGeom>
        </p:spPr>
      </p:pic>
      <p:pic>
        <p:nvPicPr>
          <p:cNvPr id="3" name="Afbeelding 2" descr="Geld gaat in een zak met een hart dat verandert in een dollarbiljet">
            <a:extLst>
              <a:ext uri="{FF2B5EF4-FFF2-40B4-BE49-F238E27FC236}">
                <a16:creationId xmlns:a16="http://schemas.microsoft.com/office/drawing/2014/main" id="{AF089C01-51FA-28C6-85A4-411A76915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86" y="4223657"/>
            <a:ext cx="3091543" cy="206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3282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128F3BD-7564-4310-B528-888E64F8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0BCD7E-4A17-F05D-3BDA-59AF349F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609600"/>
            <a:ext cx="8548386" cy="1282459"/>
          </a:xfrm>
        </p:spPr>
        <p:txBody>
          <a:bodyPr>
            <a:normAutofit/>
          </a:bodyPr>
          <a:lstStyle/>
          <a:p>
            <a:r>
              <a:rPr lang="nl-NL" sz="3600"/>
              <a:t>Mediaplanning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B7CFFE-2914-AC29-118B-474C0B259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1720178"/>
            <a:ext cx="9437386" cy="4503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err="1"/>
              <a:t>Mediadoelgroep</a:t>
            </a:r>
            <a:endParaRPr lang="nl-NL" sz="2000"/>
          </a:p>
          <a:p>
            <a:r>
              <a:rPr lang="en-US" sz="2000" err="1"/>
              <a:t>Doelgroep</a:t>
            </a:r>
            <a:r>
              <a:rPr lang="en-US" sz="2000"/>
              <a:t> Ben &amp; Jerry's zit </a:t>
            </a:r>
            <a:r>
              <a:rPr lang="en-US" sz="2000" err="1"/>
              <a:t>veel</a:t>
            </a:r>
            <a:r>
              <a:rPr lang="en-US" sz="2000"/>
              <a:t> op </a:t>
            </a:r>
            <a:r>
              <a:rPr lang="en-US" sz="2000" err="1"/>
              <a:t>Tiktok</a:t>
            </a:r>
            <a:endParaRPr lang="en-US" sz="2000"/>
          </a:p>
          <a:p>
            <a:pPr marL="0" indent="0">
              <a:buNone/>
            </a:pPr>
            <a:r>
              <a:rPr lang="en-US" sz="2000" err="1"/>
              <a:t>Mediadoelstellingen</a:t>
            </a:r>
            <a:endParaRPr lang="en-US" sz="2000"/>
          </a:p>
          <a:p>
            <a:r>
              <a:rPr lang="en-US" sz="2000"/>
              <a:t>40% van de </a:t>
            </a:r>
            <a:r>
              <a:rPr lang="en-US" sz="2000" err="1"/>
              <a:t>doelgroep</a:t>
            </a:r>
            <a:r>
              <a:rPr lang="en-US" sz="2000"/>
              <a:t> </a:t>
            </a:r>
            <a:r>
              <a:rPr lang="en-US" sz="2000" err="1"/>
              <a:t>moet</a:t>
            </a:r>
            <a:r>
              <a:rPr lang="en-US" sz="2000"/>
              <a:t> de </a:t>
            </a:r>
            <a:r>
              <a:rPr lang="en-US" sz="2000" err="1"/>
              <a:t>campagne</a:t>
            </a:r>
            <a:r>
              <a:rPr lang="en-US" sz="2000"/>
              <a:t> </a:t>
            </a:r>
            <a:r>
              <a:rPr lang="en-US" sz="2000" err="1"/>
              <a:t>minimaal</a:t>
            </a:r>
            <a:r>
              <a:rPr lang="en-US" sz="2000"/>
              <a:t> 5 </a:t>
            </a:r>
            <a:r>
              <a:rPr lang="en-US" sz="2000" err="1"/>
              <a:t>keer</a:t>
            </a:r>
            <a:r>
              <a:rPr lang="en-US" sz="2000"/>
              <a:t> </a:t>
            </a:r>
            <a:r>
              <a:rPr lang="en-US" sz="2000" err="1"/>
              <a:t>zien</a:t>
            </a:r>
            <a:r>
              <a:rPr lang="en-US" sz="2000"/>
              <a:t> via </a:t>
            </a:r>
            <a:r>
              <a:rPr lang="en-US" sz="2000" err="1"/>
              <a:t>Tiktok</a:t>
            </a:r>
            <a:endParaRPr lang="en-US" sz="2000"/>
          </a:p>
          <a:p>
            <a:pPr marL="0" indent="0">
              <a:buNone/>
            </a:pPr>
            <a:r>
              <a:rPr lang="en-US" sz="2000" err="1"/>
              <a:t>Mediastrategie</a:t>
            </a:r>
            <a:endParaRPr lang="en-US" sz="2000"/>
          </a:p>
          <a:p>
            <a:r>
              <a:rPr lang="en-US" sz="2000"/>
              <a:t>Online medium, </a:t>
            </a:r>
            <a:r>
              <a:rPr lang="en-US" sz="2000" err="1"/>
              <a:t>korte</a:t>
            </a:r>
            <a:r>
              <a:rPr lang="en-US" sz="2000"/>
              <a:t> </a:t>
            </a:r>
            <a:r>
              <a:rPr lang="en-US" sz="2000" err="1"/>
              <a:t>pakkende</a:t>
            </a:r>
            <a:r>
              <a:rPr lang="en-US" sz="2000"/>
              <a:t> </a:t>
            </a:r>
            <a:r>
              <a:rPr lang="en-US" sz="2000" err="1"/>
              <a:t>tiktokvideo's</a:t>
            </a:r>
            <a:endParaRPr lang="en-US" sz="2000"/>
          </a:p>
          <a:p>
            <a:pPr marL="0" indent="0">
              <a:buNone/>
            </a:pPr>
            <a:r>
              <a:rPr lang="en-US" sz="2000" err="1"/>
              <a:t>Campagnekosten</a:t>
            </a:r>
            <a:endParaRPr lang="en-US" sz="2000"/>
          </a:p>
          <a:p>
            <a:r>
              <a:rPr lang="en-US" sz="2000" err="1"/>
              <a:t>Totale</a:t>
            </a:r>
            <a:r>
              <a:rPr lang="en-US" sz="2000"/>
              <a:t> </a:t>
            </a:r>
            <a:r>
              <a:rPr lang="en-US" sz="2000" err="1"/>
              <a:t>kosten</a:t>
            </a:r>
            <a:r>
              <a:rPr lang="en-US" sz="2000"/>
              <a:t> van €40.000,-</a:t>
            </a:r>
          </a:p>
          <a:p>
            <a:pPr marL="0" indent="0">
              <a:buNone/>
            </a:pPr>
            <a:r>
              <a:rPr lang="en-US" sz="2000" err="1"/>
              <a:t>Controle</a:t>
            </a:r>
            <a:r>
              <a:rPr lang="en-US" sz="2000"/>
              <a:t> </a:t>
            </a:r>
            <a:r>
              <a:rPr lang="en-US" sz="2000" err="1"/>
              <a:t>evaluatie</a:t>
            </a:r>
            <a:endParaRPr lang="en-US" sz="2000"/>
          </a:p>
          <a:p>
            <a:r>
              <a:rPr lang="en-US" sz="2000" err="1"/>
              <a:t>Blijft</a:t>
            </a:r>
            <a:r>
              <a:rPr lang="en-US" sz="2000"/>
              <a:t> men de video's </a:t>
            </a:r>
            <a:r>
              <a:rPr lang="en-US" sz="2000" err="1"/>
              <a:t>kijken</a:t>
            </a:r>
            <a:r>
              <a:rPr lang="en-US" sz="2000"/>
              <a:t>?</a:t>
            </a:r>
          </a:p>
          <a:p>
            <a:pPr marL="0" indent="0">
              <a:buNone/>
            </a:pPr>
            <a:r>
              <a:rPr lang="nl-NL" sz="1200" i="1"/>
              <a:t>Bron: </a:t>
            </a:r>
            <a:r>
              <a:rPr lang="nl-NL" sz="1200" i="1" err="1"/>
              <a:t>Myedumundo</a:t>
            </a:r>
            <a:endParaRPr lang="en-US" sz="20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AA3C4E-019E-440F-87AB-67EFA9BE6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822456" y="-2"/>
            <a:ext cx="1368219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251033 w 1364418"/>
              <a:gd name="connsiteY10" fmla="*/ 6492130 h 6858000"/>
              <a:gd name="connsiteX11" fmla="*/ 266720 w 1364418"/>
              <a:gd name="connsiteY11" fmla="*/ 6431610 h 6858000"/>
              <a:gd name="connsiteX12" fmla="*/ 310425 w 1364418"/>
              <a:gd name="connsiteY12" fmla="*/ 6379786 h 6858000"/>
              <a:gd name="connsiteX13" fmla="*/ 293648 w 1364418"/>
              <a:gd name="connsiteY13" fmla="*/ 6334727 h 6858000"/>
              <a:gd name="connsiteX14" fmla="*/ 271063 w 1364418"/>
              <a:gd name="connsiteY14" fmla="*/ 6313295 h 6858000"/>
              <a:gd name="connsiteX15" fmla="*/ 278227 w 1364418"/>
              <a:gd name="connsiteY15" fmla="*/ 6280046 h 6858000"/>
              <a:gd name="connsiteX16" fmla="*/ 281226 w 1364418"/>
              <a:gd name="connsiteY16" fmla="*/ 6272987 h 6858000"/>
              <a:gd name="connsiteX17" fmla="*/ 288000 w 1364418"/>
              <a:gd name="connsiteY17" fmla="*/ 6252834 h 6858000"/>
              <a:gd name="connsiteX18" fmla="*/ 265992 w 1364418"/>
              <a:gd name="connsiteY18" fmla="*/ 6202459 h 6858000"/>
              <a:gd name="connsiteX19" fmla="*/ 264790 w 1364418"/>
              <a:gd name="connsiteY19" fmla="*/ 6153037 h 6858000"/>
              <a:gd name="connsiteX20" fmla="*/ 280205 w 1364418"/>
              <a:gd name="connsiteY20" fmla="*/ 6078132 h 6858000"/>
              <a:gd name="connsiteX21" fmla="*/ 267592 w 1364418"/>
              <a:gd name="connsiteY21" fmla="*/ 6028119 h 6858000"/>
              <a:gd name="connsiteX22" fmla="*/ 252821 w 1364418"/>
              <a:gd name="connsiteY22" fmla="*/ 5926735 h 6858000"/>
              <a:gd name="connsiteX23" fmla="*/ 302333 w 1364418"/>
              <a:gd name="connsiteY23" fmla="*/ 5712857 h 6858000"/>
              <a:gd name="connsiteX24" fmla="*/ 332131 w 1364418"/>
              <a:gd name="connsiteY24" fmla="*/ 5660491 h 6858000"/>
              <a:gd name="connsiteX25" fmla="*/ 341254 w 1364418"/>
              <a:gd name="connsiteY25" fmla="*/ 5563435 h 6858000"/>
              <a:gd name="connsiteX26" fmla="*/ 368130 w 1364418"/>
              <a:gd name="connsiteY26" fmla="*/ 5437125 h 6858000"/>
              <a:gd name="connsiteX27" fmla="*/ 381698 w 1364418"/>
              <a:gd name="connsiteY27" fmla="*/ 5396260 h 6858000"/>
              <a:gd name="connsiteX28" fmla="*/ 397679 w 1364418"/>
              <a:gd name="connsiteY28" fmla="*/ 5330009 h 6858000"/>
              <a:gd name="connsiteX29" fmla="*/ 431172 w 1364418"/>
              <a:gd name="connsiteY29" fmla="*/ 5273739 h 6858000"/>
              <a:gd name="connsiteX30" fmla="*/ 440771 w 1364418"/>
              <a:gd name="connsiteY30" fmla="*/ 5241779 h 6858000"/>
              <a:gd name="connsiteX31" fmla="*/ 451997 w 1364418"/>
              <a:gd name="connsiteY31" fmla="*/ 5225268 h 6858000"/>
              <a:gd name="connsiteX32" fmla="*/ 453017 w 1364418"/>
              <a:gd name="connsiteY32" fmla="*/ 5217684 h 6858000"/>
              <a:gd name="connsiteX33" fmla="*/ 460358 w 1364418"/>
              <a:gd name="connsiteY33" fmla="*/ 5193377 h 6858000"/>
              <a:gd name="connsiteX34" fmla="*/ 463661 w 1364418"/>
              <a:gd name="connsiteY34" fmla="*/ 5179288 h 6858000"/>
              <a:gd name="connsiteX35" fmla="*/ 464645 w 1364418"/>
              <a:gd name="connsiteY35" fmla="*/ 5173621 h 6858000"/>
              <a:gd name="connsiteX36" fmla="*/ 460279 w 1364418"/>
              <a:gd name="connsiteY36" fmla="*/ 5159961 h 6858000"/>
              <a:gd name="connsiteX37" fmla="*/ 466956 w 1364418"/>
              <a:gd name="connsiteY37" fmla="*/ 5144295 h 6858000"/>
              <a:gd name="connsiteX38" fmla="*/ 463889 w 1364418"/>
              <a:gd name="connsiteY38" fmla="*/ 5125185 h 6858000"/>
              <a:gd name="connsiteX39" fmla="*/ 470719 w 1364418"/>
              <a:gd name="connsiteY39" fmla="*/ 5121884 h 6858000"/>
              <a:gd name="connsiteX40" fmla="*/ 477755 w 1364418"/>
              <a:gd name="connsiteY40" fmla="*/ 5067850 h 6858000"/>
              <a:gd name="connsiteX41" fmla="*/ 480486 w 1364418"/>
              <a:gd name="connsiteY41" fmla="*/ 5060861 h 6858000"/>
              <a:gd name="connsiteX42" fmla="*/ 477190 w 1364418"/>
              <a:gd name="connsiteY42" fmla="*/ 5034192 h 6858000"/>
              <a:gd name="connsiteX43" fmla="*/ 478744 w 1364418"/>
              <a:gd name="connsiteY43" fmla="*/ 4993030 h 6858000"/>
              <a:gd name="connsiteX44" fmla="*/ 485653 w 1364418"/>
              <a:gd name="connsiteY44" fmla="*/ 4946844 h 6858000"/>
              <a:gd name="connsiteX45" fmla="*/ 481509 w 1364418"/>
              <a:gd name="connsiteY45" fmla="*/ 4932692 h 6858000"/>
              <a:gd name="connsiteX46" fmla="*/ 496912 w 1364418"/>
              <a:gd name="connsiteY46" fmla="*/ 4858827 h 6858000"/>
              <a:gd name="connsiteX47" fmla="*/ 502815 w 1364418"/>
              <a:gd name="connsiteY47" fmla="*/ 4821170 h 6858000"/>
              <a:gd name="connsiteX48" fmla="*/ 507548 w 1364418"/>
              <a:gd name="connsiteY48" fmla="*/ 4780965 h 6858000"/>
              <a:gd name="connsiteX49" fmla="*/ 508841 w 1364418"/>
              <a:gd name="connsiteY49" fmla="*/ 4750867 h 6858000"/>
              <a:gd name="connsiteX50" fmla="*/ 506648 w 1364418"/>
              <a:gd name="connsiteY50" fmla="*/ 4690749 h 6858000"/>
              <a:gd name="connsiteX51" fmla="*/ 502128 w 1364418"/>
              <a:gd name="connsiteY51" fmla="*/ 4584173 h 6858000"/>
              <a:gd name="connsiteX52" fmla="*/ 497211 w 1364418"/>
              <a:gd name="connsiteY52" fmla="*/ 4444346 h 6858000"/>
              <a:gd name="connsiteX53" fmla="*/ 493776 w 1364418"/>
              <a:gd name="connsiteY53" fmla="*/ 4375228 h 6858000"/>
              <a:gd name="connsiteX54" fmla="*/ 474429 w 1364418"/>
              <a:gd name="connsiteY54" fmla="*/ 4214165 h 6858000"/>
              <a:gd name="connsiteX55" fmla="*/ 478502 w 1364418"/>
              <a:gd name="connsiteY55" fmla="*/ 4090296 h 6858000"/>
              <a:gd name="connsiteX56" fmla="*/ 463758 w 1364418"/>
              <a:gd name="connsiteY56" fmla="*/ 4033999 h 6858000"/>
              <a:gd name="connsiteX57" fmla="*/ 464907 w 1364418"/>
              <a:gd name="connsiteY57" fmla="*/ 4031933 h 6858000"/>
              <a:gd name="connsiteX58" fmla="*/ 463483 w 1364418"/>
              <a:gd name="connsiteY58" fmla="*/ 4013953 h 6858000"/>
              <a:gd name="connsiteX59" fmla="*/ 449778 w 1364418"/>
              <a:gd name="connsiteY59" fmla="*/ 3974753 h 6858000"/>
              <a:gd name="connsiteX60" fmla="*/ 451376 w 1364418"/>
              <a:gd name="connsiteY60" fmla="*/ 3969950 h 6858000"/>
              <a:gd name="connsiteX61" fmla="*/ 444798 w 1364418"/>
              <a:gd name="connsiteY61" fmla="*/ 3933779 h 6858000"/>
              <a:gd name="connsiteX62" fmla="*/ 446129 w 1364418"/>
              <a:gd name="connsiteY62" fmla="*/ 3933093 h 6858000"/>
              <a:gd name="connsiteX63" fmla="*/ 450483 w 1364418"/>
              <a:gd name="connsiteY63" fmla="*/ 3922082 h 6858000"/>
              <a:gd name="connsiteX64" fmla="*/ 455561 w 1364418"/>
              <a:gd name="connsiteY64" fmla="*/ 3901461 h 6858000"/>
              <a:gd name="connsiteX65" fmla="*/ 478155 w 1364418"/>
              <a:gd name="connsiteY65" fmla="*/ 3813873 h 6858000"/>
              <a:gd name="connsiteX66" fmla="*/ 477580 w 1364418"/>
              <a:gd name="connsiteY66" fmla="*/ 3806161 h 6858000"/>
              <a:gd name="connsiteX67" fmla="*/ 477887 w 1364418"/>
              <a:gd name="connsiteY67" fmla="*/ 3805957 h 6858000"/>
              <a:gd name="connsiteX68" fmla="*/ 477914 w 1364418"/>
              <a:gd name="connsiteY68" fmla="*/ 3797724 h 6858000"/>
              <a:gd name="connsiteX69" fmla="*/ 476529 w 1364418"/>
              <a:gd name="connsiteY69" fmla="*/ 3792098 h 6858000"/>
              <a:gd name="connsiteX70" fmla="*/ 475413 w 1364418"/>
              <a:gd name="connsiteY70" fmla="*/ 3777135 h 6858000"/>
              <a:gd name="connsiteX71" fmla="*/ 477146 w 1364418"/>
              <a:gd name="connsiteY71" fmla="*/ 3771656 h 6858000"/>
              <a:gd name="connsiteX72" fmla="*/ 480889 w 1364418"/>
              <a:gd name="connsiteY72" fmla="*/ 3769007 h 6858000"/>
              <a:gd name="connsiteX73" fmla="*/ 480355 w 1364418"/>
              <a:gd name="connsiteY73" fmla="*/ 3767709 h 6858000"/>
              <a:gd name="connsiteX74" fmla="*/ 489051 w 1364418"/>
              <a:gd name="connsiteY74" fmla="*/ 3738082 h 6858000"/>
              <a:gd name="connsiteX75" fmla="*/ 496397 w 1364418"/>
              <a:gd name="connsiteY75" fmla="*/ 3673397 h 6858000"/>
              <a:gd name="connsiteX76" fmla="*/ 495693 w 1364418"/>
              <a:gd name="connsiteY76" fmla="*/ 3637109 h 6858000"/>
              <a:gd name="connsiteX77" fmla="*/ 499136 w 1364418"/>
              <a:gd name="connsiteY77" fmla="*/ 3536883 h 6858000"/>
              <a:gd name="connsiteX78" fmla="*/ 506674 w 1364418"/>
              <a:gd name="connsiteY78" fmla="*/ 3435652 h 6858000"/>
              <a:gd name="connsiteX79" fmla="*/ 508345 w 1364418"/>
              <a:gd name="connsiteY79" fmla="*/ 3307769 h 6858000"/>
              <a:gd name="connsiteX80" fmla="*/ 525908 w 1364418"/>
              <a:gd name="connsiteY80" fmla="*/ 3250522 h 6858000"/>
              <a:gd name="connsiteX81" fmla="*/ 526333 w 1364418"/>
              <a:gd name="connsiteY81" fmla="*/ 3229163 h 6858000"/>
              <a:gd name="connsiteX82" fmla="*/ 528156 w 1364418"/>
              <a:gd name="connsiteY82" fmla="*/ 3217217 h 6858000"/>
              <a:gd name="connsiteX83" fmla="*/ 514991 w 1364418"/>
              <a:gd name="connsiteY83" fmla="*/ 3183755 h 6858000"/>
              <a:gd name="connsiteX84" fmla="*/ 515492 w 1364418"/>
              <a:gd name="connsiteY84" fmla="*/ 3178642 h 6858000"/>
              <a:gd name="connsiteX85" fmla="*/ 503092 w 1364418"/>
              <a:gd name="connsiteY85" fmla="*/ 3158586 h 6858000"/>
              <a:gd name="connsiteX86" fmla="*/ 488277 w 1364418"/>
              <a:gd name="connsiteY86" fmla="*/ 3129034 h 6858000"/>
              <a:gd name="connsiteX87" fmla="*/ 488942 w 1364418"/>
              <a:gd name="connsiteY87" fmla="*/ 3126682 h 6858000"/>
              <a:gd name="connsiteX88" fmla="*/ 479810 w 1364418"/>
              <a:gd name="connsiteY88" fmla="*/ 3114519 h 6858000"/>
              <a:gd name="connsiteX89" fmla="*/ 466419 w 1364418"/>
              <a:gd name="connsiteY89" fmla="*/ 3106272 h 6858000"/>
              <a:gd name="connsiteX90" fmla="*/ 439149 w 1364418"/>
              <a:gd name="connsiteY90" fmla="*/ 2958185 h 6858000"/>
              <a:gd name="connsiteX91" fmla="*/ 381763 w 1364418"/>
              <a:gd name="connsiteY91" fmla="*/ 2762989 h 6858000"/>
              <a:gd name="connsiteX92" fmla="*/ 330681 w 1364418"/>
              <a:gd name="connsiteY92" fmla="*/ 2554718 h 6858000"/>
              <a:gd name="connsiteX93" fmla="*/ 310775 w 1364418"/>
              <a:gd name="connsiteY93" fmla="*/ 2485734 h 6858000"/>
              <a:gd name="connsiteX94" fmla="*/ 301498 w 1364418"/>
              <a:gd name="connsiteY94" fmla="*/ 2447068 h 6858000"/>
              <a:gd name="connsiteX95" fmla="*/ 288459 w 1364418"/>
              <a:gd name="connsiteY95" fmla="*/ 2425819 h 6858000"/>
              <a:gd name="connsiteX96" fmla="*/ 294458 w 1364418"/>
              <a:gd name="connsiteY96" fmla="*/ 2402874 h 6858000"/>
              <a:gd name="connsiteX97" fmla="*/ 297070 w 1364418"/>
              <a:gd name="connsiteY97" fmla="*/ 2381443 h 6858000"/>
              <a:gd name="connsiteX98" fmla="*/ 273399 w 1364418"/>
              <a:gd name="connsiteY98" fmla="*/ 2261920 h 6858000"/>
              <a:gd name="connsiteX99" fmla="*/ 263286 w 1364418"/>
              <a:gd name="connsiteY99" fmla="*/ 2195378 h 6858000"/>
              <a:gd name="connsiteX100" fmla="*/ 247503 w 1364418"/>
              <a:gd name="connsiteY100" fmla="*/ 2155135 h 6858000"/>
              <a:gd name="connsiteX101" fmla="*/ 244961 w 1364418"/>
              <a:gd name="connsiteY101" fmla="*/ 2118008 h 6858000"/>
              <a:gd name="connsiteX102" fmla="*/ 245954 w 1364418"/>
              <a:gd name="connsiteY102" fmla="*/ 2050531 h 6858000"/>
              <a:gd name="connsiteX103" fmla="*/ 237760 w 1364418"/>
              <a:gd name="connsiteY103" fmla="*/ 1963269 h 6858000"/>
              <a:gd name="connsiteX104" fmla="*/ 218938 w 1364418"/>
              <a:gd name="connsiteY104" fmla="*/ 1906352 h 6858000"/>
              <a:gd name="connsiteX105" fmla="*/ 195495 w 1364418"/>
              <a:gd name="connsiteY105" fmla="*/ 1861531 h 6858000"/>
              <a:gd name="connsiteX106" fmla="*/ 149294 w 1364418"/>
              <a:gd name="connsiteY106" fmla="*/ 1732919 h 6858000"/>
              <a:gd name="connsiteX107" fmla="*/ 121605 w 1364418"/>
              <a:gd name="connsiteY107" fmla="*/ 1663540 h 6858000"/>
              <a:gd name="connsiteX108" fmla="*/ 120731 w 1364418"/>
              <a:gd name="connsiteY108" fmla="*/ 1615777 h 6858000"/>
              <a:gd name="connsiteX109" fmla="*/ 101526 w 1364418"/>
              <a:gd name="connsiteY109" fmla="*/ 1563678 h 6858000"/>
              <a:gd name="connsiteX110" fmla="*/ 114606 w 1364418"/>
              <a:gd name="connsiteY110" fmla="*/ 1519474 h 6858000"/>
              <a:gd name="connsiteX111" fmla="*/ 107348 w 1364418"/>
              <a:gd name="connsiteY111" fmla="*/ 1477995 h 6858000"/>
              <a:gd name="connsiteX112" fmla="*/ 93433 w 1364418"/>
              <a:gd name="connsiteY112" fmla="*/ 1373769 h 6858000"/>
              <a:gd name="connsiteX113" fmla="*/ 101740 w 1364418"/>
              <a:gd name="connsiteY113" fmla="*/ 1307086 h 6858000"/>
              <a:gd name="connsiteX114" fmla="*/ 102928 w 1364418"/>
              <a:gd name="connsiteY114" fmla="*/ 1189033 h 6858000"/>
              <a:gd name="connsiteX115" fmla="*/ 107613 w 1364418"/>
              <a:gd name="connsiteY115" fmla="*/ 1168288 h 6858000"/>
              <a:gd name="connsiteX116" fmla="*/ 99895 w 1364418"/>
              <a:gd name="connsiteY116" fmla="*/ 1142577 h 6858000"/>
              <a:gd name="connsiteX117" fmla="*/ 89201 w 1364418"/>
              <a:gd name="connsiteY117" fmla="*/ 1088484 h 6858000"/>
              <a:gd name="connsiteX118" fmla="*/ 77937 w 1364418"/>
              <a:gd name="connsiteY118" fmla="*/ 1016103 h 6858000"/>
              <a:gd name="connsiteX119" fmla="*/ 79393 w 1364418"/>
              <a:gd name="connsiteY119" fmla="*/ 954054 h 6858000"/>
              <a:gd name="connsiteX120" fmla="*/ 90309 w 1364418"/>
              <a:gd name="connsiteY120" fmla="*/ 921368 h 6858000"/>
              <a:gd name="connsiteX121" fmla="*/ 74258 w 1364418"/>
              <a:gd name="connsiteY121" fmla="*/ 896999 h 6858000"/>
              <a:gd name="connsiteX122" fmla="*/ 43666 w 1364418"/>
              <a:gd name="connsiteY122" fmla="*/ 821517 h 6858000"/>
              <a:gd name="connsiteX123" fmla="*/ 22616 w 1364418"/>
              <a:gd name="connsiteY123" fmla="*/ 751353 h 6858000"/>
              <a:gd name="connsiteX124" fmla="*/ 22174 w 1364418"/>
              <a:gd name="connsiteY124" fmla="*/ 721230 h 6858000"/>
              <a:gd name="connsiteX125" fmla="*/ 7845 w 1364418"/>
              <a:gd name="connsiteY125" fmla="*/ 681659 h 6858000"/>
              <a:gd name="connsiteX126" fmla="*/ 31306 w 1364418"/>
              <a:gd name="connsiteY126" fmla="*/ 619315 h 6858000"/>
              <a:gd name="connsiteX127" fmla="*/ 15184 w 1364418"/>
              <a:gd name="connsiteY127" fmla="*/ 585934 h 6858000"/>
              <a:gd name="connsiteX128" fmla="*/ 22258 w 1364418"/>
              <a:gd name="connsiteY128" fmla="*/ 538948 h 6858000"/>
              <a:gd name="connsiteX129" fmla="*/ 26166 w 1364418"/>
              <a:gd name="connsiteY129" fmla="*/ 525163 h 6858000"/>
              <a:gd name="connsiteX130" fmla="*/ 52290 w 1364418"/>
              <a:gd name="connsiteY130" fmla="*/ 446567 h 6858000"/>
              <a:gd name="connsiteX131" fmla="*/ 51538 w 1364418"/>
              <a:gd name="connsiteY131" fmla="*/ 393828 h 6858000"/>
              <a:gd name="connsiteX132" fmla="*/ 51368 w 1364418"/>
              <a:gd name="connsiteY132" fmla="*/ 353137 h 6858000"/>
              <a:gd name="connsiteX133" fmla="*/ 55970 w 1364418"/>
              <a:gd name="connsiteY133" fmla="*/ 321428 h 6858000"/>
              <a:gd name="connsiteX134" fmla="*/ 57061 w 1364418"/>
              <a:gd name="connsiteY134" fmla="*/ 275771 h 6858000"/>
              <a:gd name="connsiteX135" fmla="*/ 74088 w 1364418"/>
              <a:gd name="connsiteY135" fmla="*/ 212860 h 6858000"/>
              <a:gd name="connsiteX136" fmla="*/ 65798 w 1364418"/>
              <a:gd name="connsiteY136" fmla="*/ 144983 h 6858000"/>
              <a:gd name="connsiteX137" fmla="*/ 78082 w 1364418"/>
              <a:gd name="connsiteY137" fmla="*/ 55288 h 6858000"/>
              <a:gd name="connsiteX138" fmla="*/ 37636 w 1364418"/>
              <a:gd name="connsiteY138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251033 w 1364418"/>
              <a:gd name="connsiteY9" fmla="*/ 6492130 h 6858000"/>
              <a:gd name="connsiteX10" fmla="*/ 266720 w 1364418"/>
              <a:gd name="connsiteY10" fmla="*/ 6431610 h 6858000"/>
              <a:gd name="connsiteX11" fmla="*/ 310425 w 1364418"/>
              <a:gd name="connsiteY11" fmla="*/ 6379786 h 6858000"/>
              <a:gd name="connsiteX12" fmla="*/ 293648 w 1364418"/>
              <a:gd name="connsiteY12" fmla="*/ 6334727 h 6858000"/>
              <a:gd name="connsiteX13" fmla="*/ 271063 w 1364418"/>
              <a:gd name="connsiteY13" fmla="*/ 6313295 h 6858000"/>
              <a:gd name="connsiteX14" fmla="*/ 278227 w 1364418"/>
              <a:gd name="connsiteY14" fmla="*/ 6280046 h 6858000"/>
              <a:gd name="connsiteX15" fmla="*/ 281226 w 1364418"/>
              <a:gd name="connsiteY15" fmla="*/ 6272987 h 6858000"/>
              <a:gd name="connsiteX16" fmla="*/ 288000 w 1364418"/>
              <a:gd name="connsiteY16" fmla="*/ 6252834 h 6858000"/>
              <a:gd name="connsiteX17" fmla="*/ 265992 w 1364418"/>
              <a:gd name="connsiteY17" fmla="*/ 6202459 h 6858000"/>
              <a:gd name="connsiteX18" fmla="*/ 264790 w 1364418"/>
              <a:gd name="connsiteY18" fmla="*/ 6153037 h 6858000"/>
              <a:gd name="connsiteX19" fmla="*/ 280205 w 1364418"/>
              <a:gd name="connsiteY19" fmla="*/ 6078132 h 6858000"/>
              <a:gd name="connsiteX20" fmla="*/ 267592 w 1364418"/>
              <a:gd name="connsiteY20" fmla="*/ 6028119 h 6858000"/>
              <a:gd name="connsiteX21" fmla="*/ 252821 w 1364418"/>
              <a:gd name="connsiteY21" fmla="*/ 5926735 h 6858000"/>
              <a:gd name="connsiteX22" fmla="*/ 302333 w 1364418"/>
              <a:gd name="connsiteY22" fmla="*/ 5712857 h 6858000"/>
              <a:gd name="connsiteX23" fmla="*/ 332131 w 1364418"/>
              <a:gd name="connsiteY23" fmla="*/ 5660491 h 6858000"/>
              <a:gd name="connsiteX24" fmla="*/ 341254 w 1364418"/>
              <a:gd name="connsiteY24" fmla="*/ 5563435 h 6858000"/>
              <a:gd name="connsiteX25" fmla="*/ 368130 w 1364418"/>
              <a:gd name="connsiteY25" fmla="*/ 5437125 h 6858000"/>
              <a:gd name="connsiteX26" fmla="*/ 381698 w 1364418"/>
              <a:gd name="connsiteY26" fmla="*/ 5396260 h 6858000"/>
              <a:gd name="connsiteX27" fmla="*/ 397679 w 1364418"/>
              <a:gd name="connsiteY27" fmla="*/ 5330009 h 6858000"/>
              <a:gd name="connsiteX28" fmla="*/ 431172 w 1364418"/>
              <a:gd name="connsiteY28" fmla="*/ 5273739 h 6858000"/>
              <a:gd name="connsiteX29" fmla="*/ 440771 w 1364418"/>
              <a:gd name="connsiteY29" fmla="*/ 5241779 h 6858000"/>
              <a:gd name="connsiteX30" fmla="*/ 451997 w 1364418"/>
              <a:gd name="connsiteY30" fmla="*/ 5225268 h 6858000"/>
              <a:gd name="connsiteX31" fmla="*/ 453017 w 1364418"/>
              <a:gd name="connsiteY31" fmla="*/ 5217684 h 6858000"/>
              <a:gd name="connsiteX32" fmla="*/ 460358 w 1364418"/>
              <a:gd name="connsiteY32" fmla="*/ 5193377 h 6858000"/>
              <a:gd name="connsiteX33" fmla="*/ 463661 w 1364418"/>
              <a:gd name="connsiteY33" fmla="*/ 5179288 h 6858000"/>
              <a:gd name="connsiteX34" fmla="*/ 464645 w 1364418"/>
              <a:gd name="connsiteY34" fmla="*/ 5173621 h 6858000"/>
              <a:gd name="connsiteX35" fmla="*/ 460279 w 1364418"/>
              <a:gd name="connsiteY35" fmla="*/ 5159961 h 6858000"/>
              <a:gd name="connsiteX36" fmla="*/ 466956 w 1364418"/>
              <a:gd name="connsiteY36" fmla="*/ 5144295 h 6858000"/>
              <a:gd name="connsiteX37" fmla="*/ 463889 w 1364418"/>
              <a:gd name="connsiteY37" fmla="*/ 5125185 h 6858000"/>
              <a:gd name="connsiteX38" fmla="*/ 470719 w 1364418"/>
              <a:gd name="connsiteY38" fmla="*/ 5121884 h 6858000"/>
              <a:gd name="connsiteX39" fmla="*/ 477755 w 1364418"/>
              <a:gd name="connsiteY39" fmla="*/ 5067850 h 6858000"/>
              <a:gd name="connsiteX40" fmla="*/ 480486 w 1364418"/>
              <a:gd name="connsiteY40" fmla="*/ 5060861 h 6858000"/>
              <a:gd name="connsiteX41" fmla="*/ 477190 w 1364418"/>
              <a:gd name="connsiteY41" fmla="*/ 5034192 h 6858000"/>
              <a:gd name="connsiteX42" fmla="*/ 478744 w 1364418"/>
              <a:gd name="connsiteY42" fmla="*/ 4993030 h 6858000"/>
              <a:gd name="connsiteX43" fmla="*/ 485653 w 1364418"/>
              <a:gd name="connsiteY43" fmla="*/ 4946844 h 6858000"/>
              <a:gd name="connsiteX44" fmla="*/ 481509 w 1364418"/>
              <a:gd name="connsiteY44" fmla="*/ 4932692 h 6858000"/>
              <a:gd name="connsiteX45" fmla="*/ 496912 w 1364418"/>
              <a:gd name="connsiteY45" fmla="*/ 4858827 h 6858000"/>
              <a:gd name="connsiteX46" fmla="*/ 502815 w 1364418"/>
              <a:gd name="connsiteY46" fmla="*/ 4821170 h 6858000"/>
              <a:gd name="connsiteX47" fmla="*/ 507548 w 1364418"/>
              <a:gd name="connsiteY47" fmla="*/ 4780965 h 6858000"/>
              <a:gd name="connsiteX48" fmla="*/ 508841 w 1364418"/>
              <a:gd name="connsiteY48" fmla="*/ 4750867 h 6858000"/>
              <a:gd name="connsiteX49" fmla="*/ 506648 w 1364418"/>
              <a:gd name="connsiteY49" fmla="*/ 4690749 h 6858000"/>
              <a:gd name="connsiteX50" fmla="*/ 502128 w 1364418"/>
              <a:gd name="connsiteY50" fmla="*/ 4584173 h 6858000"/>
              <a:gd name="connsiteX51" fmla="*/ 497211 w 1364418"/>
              <a:gd name="connsiteY51" fmla="*/ 4444346 h 6858000"/>
              <a:gd name="connsiteX52" fmla="*/ 493776 w 1364418"/>
              <a:gd name="connsiteY52" fmla="*/ 4375228 h 6858000"/>
              <a:gd name="connsiteX53" fmla="*/ 474429 w 1364418"/>
              <a:gd name="connsiteY53" fmla="*/ 4214165 h 6858000"/>
              <a:gd name="connsiteX54" fmla="*/ 478502 w 1364418"/>
              <a:gd name="connsiteY54" fmla="*/ 4090296 h 6858000"/>
              <a:gd name="connsiteX55" fmla="*/ 463758 w 1364418"/>
              <a:gd name="connsiteY55" fmla="*/ 4033999 h 6858000"/>
              <a:gd name="connsiteX56" fmla="*/ 464907 w 1364418"/>
              <a:gd name="connsiteY56" fmla="*/ 4031933 h 6858000"/>
              <a:gd name="connsiteX57" fmla="*/ 463483 w 1364418"/>
              <a:gd name="connsiteY57" fmla="*/ 4013953 h 6858000"/>
              <a:gd name="connsiteX58" fmla="*/ 449778 w 1364418"/>
              <a:gd name="connsiteY58" fmla="*/ 3974753 h 6858000"/>
              <a:gd name="connsiteX59" fmla="*/ 451376 w 1364418"/>
              <a:gd name="connsiteY59" fmla="*/ 3969950 h 6858000"/>
              <a:gd name="connsiteX60" fmla="*/ 444798 w 1364418"/>
              <a:gd name="connsiteY60" fmla="*/ 3933779 h 6858000"/>
              <a:gd name="connsiteX61" fmla="*/ 446129 w 1364418"/>
              <a:gd name="connsiteY61" fmla="*/ 3933093 h 6858000"/>
              <a:gd name="connsiteX62" fmla="*/ 450483 w 1364418"/>
              <a:gd name="connsiteY62" fmla="*/ 3922082 h 6858000"/>
              <a:gd name="connsiteX63" fmla="*/ 455561 w 1364418"/>
              <a:gd name="connsiteY63" fmla="*/ 3901461 h 6858000"/>
              <a:gd name="connsiteX64" fmla="*/ 478155 w 1364418"/>
              <a:gd name="connsiteY64" fmla="*/ 3813873 h 6858000"/>
              <a:gd name="connsiteX65" fmla="*/ 477580 w 1364418"/>
              <a:gd name="connsiteY65" fmla="*/ 3806161 h 6858000"/>
              <a:gd name="connsiteX66" fmla="*/ 477887 w 1364418"/>
              <a:gd name="connsiteY66" fmla="*/ 3805957 h 6858000"/>
              <a:gd name="connsiteX67" fmla="*/ 477914 w 1364418"/>
              <a:gd name="connsiteY67" fmla="*/ 3797724 h 6858000"/>
              <a:gd name="connsiteX68" fmla="*/ 476529 w 1364418"/>
              <a:gd name="connsiteY68" fmla="*/ 3792098 h 6858000"/>
              <a:gd name="connsiteX69" fmla="*/ 475413 w 1364418"/>
              <a:gd name="connsiteY69" fmla="*/ 3777135 h 6858000"/>
              <a:gd name="connsiteX70" fmla="*/ 477146 w 1364418"/>
              <a:gd name="connsiteY70" fmla="*/ 3771656 h 6858000"/>
              <a:gd name="connsiteX71" fmla="*/ 480889 w 1364418"/>
              <a:gd name="connsiteY71" fmla="*/ 3769007 h 6858000"/>
              <a:gd name="connsiteX72" fmla="*/ 480355 w 1364418"/>
              <a:gd name="connsiteY72" fmla="*/ 3767709 h 6858000"/>
              <a:gd name="connsiteX73" fmla="*/ 489051 w 1364418"/>
              <a:gd name="connsiteY73" fmla="*/ 3738082 h 6858000"/>
              <a:gd name="connsiteX74" fmla="*/ 496397 w 1364418"/>
              <a:gd name="connsiteY74" fmla="*/ 3673397 h 6858000"/>
              <a:gd name="connsiteX75" fmla="*/ 495693 w 1364418"/>
              <a:gd name="connsiteY75" fmla="*/ 3637109 h 6858000"/>
              <a:gd name="connsiteX76" fmla="*/ 499136 w 1364418"/>
              <a:gd name="connsiteY76" fmla="*/ 3536883 h 6858000"/>
              <a:gd name="connsiteX77" fmla="*/ 506674 w 1364418"/>
              <a:gd name="connsiteY77" fmla="*/ 3435652 h 6858000"/>
              <a:gd name="connsiteX78" fmla="*/ 508345 w 1364418"/>
              <a:gd name="connsiteY78" fmla="*/ 3307769 h 6858000"/>
              <a:gd name="connsiteX79" fmla="*/ 525908 w 1364418"/>
              <a:gd name="connsiteY79" fmla="*/ 3250522 h 6858000"/>
              <a:gd name="connsiteX80" fmla="*/ 526333 w 1364418"/>
              <a:gd name="connsiteY80" fmla="*/ 3229163 h 6858000"/>
              <a:gd name="connsiteX81" fmla="*/ 528156 w 1364418"/>
              <a:gd name="connsiteY81" fmla="*/ 3217217 h 6858000"/>
              <a:gd name="connsiteX82" fmla="*/ 514991 w 1364418"/>
              <a:gd name="connsiteY82" fmla="*/ 3183755 h 6858000"/>
              <a:gd name="connsiteX83" fmla="*/ 515492 w 1364418"/>
              <a:gd name="connsiteY83" fmla="*/ 3178642 h 6858000"/>
              <a:gd name="connsiteX84" fmla="*/ 503092 w 1364418"/>
              <a:gd name="connsiteY84" fmla="*/ 3158586 h 6858000"/>
              <a:gd name="connsiteX85" fmla="*/ 488277 w 1364418"/>
              <a:gd name="connsiteY85" fmla="*/ 3129034 h 6858000"/>
              <a:gd name="connsiteX86" fmla="*/ 488942 w 1364418"/>
              <a:gd name="connsiteY86" fmla="*/ 3126682 h 6858000"/>
              <a:gd name="connsiteX87" fmla="*/ 479810 w 1364418"/>
              <a:gd name="connsiteY87" fmla="*/ 3114519 h 6858000"/>
              <a:gd name="connsiteX88" fmla="*/ 466419 w 1364418"/>
              <a:gd name="connsiteY88" fmla="*/ 3106272 h 6858000"/>
              <a:gd name="connsiteX89" fmla="*/ 439149 w 1364418"/>
              <a:gd name="connsiteY89" fmla="*/ 2958185 h 6858000"/>
              <a:gd name="connsiteX90" fmla="*/ 381763 w 1364418"/>
              <a:gd name="connsiteY90" fmla="*/ 2762989 h 6858000"/>
              <a:gd name="connsiteX91" fmla="*/ 330681 w 1364418"/>
              <a:gd name="connsiteY91" fmla="*/ 2554718 h 6858000"/>
              <a:gd name="connsiteX92" fmla="*/ 310775 w 1364418"/>
              <a:gd name="connsiteY92" fmla="*/ 2485734 h 6858000"/>
              <a:gd name="connsiteX93" fmla="*/ 301498 w 1364418"/>
              <a:gd name="connsiteY93" fmla="*/ 2447068 h 6858000"/>
              <a:gd name="connsiteX94" fmla="*/ 288459 w 1364418"/>
              <a:gd name="connsiteY94" fmla="*/ 2425819 h 6858000"/>
              <a:gd name="connsiteX95" fmla="*/ 294458 w 1364418"/>
              <a:gd name="connsiteY95" fmla="*/ 2402874 h 6858000"/>
              <a:gd name="connsiteX96" fmla="*/ 297070 w 1364418"/>
              <a:gd name="connsiteY96" fmla="*/ 2381443 h 6858000"/>
              <a:gd name="connsiteX97" fmla="*/ 273399 w 1364418"/>
              <a:gd name="connsiteY97" fmla="*/ 2261920 h 6858000"/>
              <a:gd name="connsiteX98" fmla="*/ 263286 w 1364418"/>
              <a:gd name="connsiteY98" fmla="*/ 2195378 h 6858000"/>
              <a:gd name="connsiteX99" fmla="*/ 247503 w 1364418"/>
              <a:gd name="connsiteY99" fmla="*/ 2155135 h 6858000"/>
              <a:gd name="connsiteX100" fmla="*/ 244961 w 1364418"/>
              <a:gd name="connsiteY100" fmla="*/ 2118008 h 6858000"/>
              <a:gd name="connsiteX101" fmla="*/ 245954 w 1364418"/>
              <a:gd name="connsiteY101" fmla="*/ 2050531 h 6858000"/>
              <a:gd name="connsiteX102" fmla="*/ 237760 w 1364418"/>
              <a:gd name="connsiteY102" fmla="*/ 1963269 h 6858000"/>
              <a:gd name="connsiteX103" fmla="*/ 218938 w 1364418"/>
              <a:gd name="connsiteY103" fmla="*/ 1906352 h 6858000"/>
              <a:gd name="connsiteX104" fmla="*/ 195495 w 1364418"/>
              <a:gd name="connsiteY104" fmla="*/ 1861531 h 6858000"/>
              <a:gd name="connsiteX105" fmla="*/ 149294 w 1364418"/>
              <a:gd name="connsiteY105" fmla="*/ 1732919 h 6858000"/>
              <a:gd name="connsiteX106" fmla="*/ 121605 w 1364418"/>
              <a:gd name="connsiteY106" fmla="*/ 1663540 h 6858000"/>
              <a:gd name="connsiteX107" fmla="*/ 120731 w 1364418"/>
              <a:gd name="connsiteY107" fmla="*/ 1615777 h 6858000"/>
              <a:gd name="connsiteX108" fmla="*/ 101526 w 1364418"/>
              <a:gd name="connsiteY108" fmla="*/ 1563678 h 6858000"/>
              <a:gd name="connsiteX109" fmla="*/ 114606 w 1364418"/>
              <a:gd name="connsiteY109" fmla="*/ 1519474 h 6858000"/>
              <a:gd name="connsiteX110" fmla="*/ 107348 w 1364418"/>
              <a:gd name="connsiteY110" fmla="*/ 1477995 h 6858000"/>
              <a:gd name="connsiteX111" fmla="*/ 93433 w 1364418"/>
              <a:gd name="connsiteY111" fmla="*/ 1373769 h 6858000"/>
              <a:gd name="connsiteX112" fmla="*/ 101740 w 1364418"/>
              <a:gd name="connsiteY112" fmla="*/ 1307086 h 6858000"/>
              <a:gd name="connsiteX113" fmla="*/ 102928 w 1364418"/>
              <a:gd name="connsiteY113" fmla="*/ 1189033 h 6858000"/>
              <a:gd name="connsiteX114" fmla="*/ 107613 w 1364418"/>
              <a:gd name="connsiteY114" fmla="*/ 1168288 h 6858000"/>
              <a:gd name="connsiteX115" fmla="*/ 99895 w 1364418"/>
              <a:gd name="connsiteY115" fmla="*/ 1142577 h 6858000"/>
              <a:gd name="connsiteX116" fmla="*/ 89201 w 1364418"/>
              <a:gd name="connsiteY116" fmla="*/ 1088484 h 6858000"/>
              <a:gd name="connsiteX117" fmla="*/ 77937 w 1364418"/>
              <a:gd name="connsiteY117" fmla="*/ 1016103 h 6858000"/>
              <a:gd name="connsiteX118" fmla="*/ 79393 w 1364418"/>
              <a:gd name="connsiteY118" fmla="*/ 954054 h 6858000"/>
              <a:gd name="connsiteX119" fmla="*/ 90309 w 1364418"/>
              <a:gd name="connsiteY119" fmla="*/ 921368 h 6858000"/>
              <a:gd name="connsiteX120" fmla="*/ 74258 w 1364418"/>
              <a:gd name="connsiteY120" fmla="*/ 896999 h 6858000"/>
              <a:gd name="connsiteX121" fmla="*/ 43666 w 1364418"/>
              <a:gd name="connsiteY121" fmla="*/ 821517 h 6858000"/>
              <a:gd name="connsiteX122" fmla="*/ 22616 w 1364418"/>
              <a:gd name="connsiteY122" fmla="*/ 751353 h 6858000"/>
              <a:gd name="connsiteX123" fmla="*/ 22174 w 1364418"/>
              <a:gd name="connsiteY123" fmla="*/ 721230 h 6858000"/>
              <a:gd name="connsiteX124" fmla="*/ 7845 w 1364418"/>
              <a:gd name="connsiteY124" fmla="*/ 681659 h 6858000"/>
              <a:gd name="connsiteX125" fmla="*/ 31306 w 1364418"/>
              <a:gd name="connsiteY125" fmla="*/ 619315 h 6858000"/>
              <a:gd name="connsiteX126" fmla="*/ 15184 w 1364418"/>
              <a:gd name="connsiteY126" fmla="*/ 585934 h 6858000"/>
              <a:gd name="connsiteX127" fmla="*/ 22258 w 1364418"/>
              <a:gd name="connsiteY127" fmla="*/ 538948 h 6858000"/>
              <a:gd name="connsiteX128" fmla="*/ 26166 w 1364418"/>
              <a:gd name="connsiteY128" fmla="*/ 525163 h 6858000"/>
              <a:gd name="connsiteX129" fmla="*/ 52290 w 1364418"/>
              <a:gd name="connsiteY129" fmla="*/ 446567 h 6858000"/>
              <a:gd name="connsiteX130" fmla="*/ 51538 w 1364418"/>
              <a:gd name="connsiteY130" fmla="*/ 393828 h 6858000"/>
              <a:gd name="connsiteX131" fmla="*/ 51368 w 1364418"/>
              <a:gd name="connsiteY131" fmla="*/ 353137 h 6858000"/>
              <a:gd name="connsiteX132" fmla="*/ 55970 w 1364418"/>
              <a:gd name="connsiteY132" fmla="*/ 321428 h 6858000"/>
              <a:gd name="connsiteX133" fmla="*/ 57061 w 1364418"/>
              <a:gd name="connsiteY133" fmla="*/ 275771 h 6858000"/>
              <a:gd name="connsiteX134" fmla="*/ 74088 w 1364418"/>
              <a:gd name="connsiteY134" fmla="*/ 212860 h 6858000"/>
              <a:gd name="connsiteX135" fmla="*/ 65798 w 1364418"/>
              <a:gd name="connsiteY135" fmla="*/ 144983 h 6858000"/>
              <a:gd name="connsiteX136" fmla="*/ 78082 w 1364418"/>
              <a:gd name="connsiteY136" fmla="*/ 55288 h 6858000"/>
              <a:gd name="connsiteX137" fmla="*/ 37636 w 1364418"/>
              <a:gd name="connsiteY137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66720 w 1364418"/>
              <a:gd name="connsiteY8" fmla="*/ 6431610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8000 w 1364418"/>
              <a:gd name="connsiteY13" fmla="*/ 6252834 h 6858000"/>
              <a:gd name="connsiteX14" fmla="*/ 265992 w 1364418"/>
              <a:gd name="connsiteY14" fmla="*/ 6202459 h 6858000"/>
              <a:gd name="connsiteX15" fmla="*/ 264790 w 1364418"/>
              <a:gd name="connsiteY15" fmla="*/ 6153037 h 6858000"/>
              <a:gd name="connsiteX16" fmla="*/ 280205 w 1364418"/>
              <a:gd name="connsiteY16" fmla="*/ 6078132 h 6858000"/>
              <a:gd name="connsiteX17" fmla="*/ 267592 w 1364418"/>
              <a:gd name="connsiteY17" fmla="*/ 6028119 h 6858000"/>
              <a:gd name="connsiteX18" fmla="*/ 252821 w 1364418"/>
              <a:gd name="connsiteY18" fmla="*/ 5926735 h 6858000"/>
              <a:gd name="connsiteX19" fmla="*/ 302333 w 1364418"/>
              <a:gd name="connsiteY19" fmla="*/ 5712857 h 6858000"/>
              <a:gd name="connsiteX20" fmla="*/ 332131 w 1364418"/>
              <a:gd name="connsiteY20" fmla="*/ 5660491 h 6858000"/>
              <a:gd name="connsiteX21" fmla="*/ 341254 w 1364418"/>
              <a:gd name="connsiteY21" fmla="*/ 5563435 h 6858000"/>
              <a:gd name="connsiteX22" fmla="*/ 368130 w 1364418"/>
              <a:gd name="connsiteY22" fmla="*/ 5437125 h 6858000"/>
              <a:gd name="connsiteX23" fmla="*/ 381698 w 1364418"/>
              <a:gd name="connsiteY23" fmla="*/ 5396260 h 6858000"/>
              <a:gd name="connsiteX24" fmla="*/ 397679 w 1364418"/>
              <a:gd name="connsiteY24" fmla="*/ 5330009 h 6858000"/>
              <a:gd name="connsiteX25" fmla="*/ 431172 w 1364418"/>
              <a:gd name="connsiteY25" fmla="*/ 5273739 h 6858000"/>
              <a:gd name="connsiteX26" fmla="*/ 440771 w 1364418"/>
              <a:gd name="connsiteY26" fmla="*/ 5241779 h 6858000"/>
              <a:gd name="connsiteX27" fmla="*/ 451997 w 1364418"/>
              <a:gd name="connsiteY27" fmla="*/ 5225268 h 6858000"/>
              <a:gd name="connsiteX28" fmla="*/ 453017 w 1364418"/>
              <a:gd name="connsiteY28" fmla="*/ 5217684 h 6858000"/>
              <a:gd name="connsiteX29" fmla="*/ 460358 w 1364418"/>
              <a:gd name="connsiteY29" fmla="*/ 5193377 h 6858000"/>
              <a:gd name="connsiteX30" fmla="*/ 463661 w 1364418"/>
              <a:gd name="connsiteY30" fmla="*/ 5179288 h 6858000"/>
              <a:gd name="connsiteX31" fmla="*/ 464645 w 1364418"/>
              <a:gd name="connsiteY31" fmla="*/ 5173621 h 6858000"/>
              <a:gd name="connsiteX32" fmla="*/ 460279 w 1364418"/>
              <a:gd name="connsiteY32" fmla="*/ 5159961 h 6858000"/>
              <a:gd name="connsiteX33" fmla="*/ 466956 w 1364418"/>
              <a:gd name="connsiteY33" fmla="*/ 5144295 h 6858000"/>
              <a:gd name="connsiteX34" fmla="*/ 463889 w 1364418"/>
              <a:gd name="connsiteY34" fmla="*/ 5125185 h 6858000"/>
              <a:gd name="connsiteX35" fmla="*/ 470719 w 1364418"/>
              <a:gd name="connsiteY35" fmla="*/ 5121884 h 6858000"/>
              <a:gd name="connsiteX36" fmla="*/ 477755 w 1364418"/>
              <a:gd name="connsiteY36" fmla="*/ 5067850 h 6858000"/>
              <a:gd name="connsiteX37" fmla="*/ 480486 w 1364418"/>
              <a:gd name="connsiteY37" fmla="*/ 5060861 h 6858000"/>
              <a:gd name="connsiteX38" fmla="*/ 477190 w 1364418"/>
              <a:gd name="connsiteY38" fmla="*/ 5034192 h 6858000"/>
              <a:gd name="connsiteX39" fmla="*/ 478744 w 1364418"/>
              <a:gd name="connsiteY39" fmla="*/ 4993030 h 6858000"/>
              <a:gd name="connsiteX40" fmla="*/ 485653 w 1364418"/>
              <a:gd name="connsiteY40" fmla="*/ 4946844 h 6858000"/>
              <a:gd name="connsiteX41" fmla="*/ 481509 w 1364418"/>
              <a:gd name="connsiteY41" fmla="*/ 4932692 h 6858000"/>
              <a:gd name="connsiteX42" fmla="*/ 496912 w 1364418"/>
              <a:gd name="connsiteY42" fmla="*/ 4858827 h 6858000"/>
              <a:gd name="connsiteX43" fmla="*/ 502815 w 1364418"/>
              <a:gd name="connsiteY43" fmla="*/ 4821170 h 6858000"/>
              <a:gd name="connsiteX44" fmla="*/ 507548 w 1364418"/>
              <a:gd name="connsiteY44" fmla="*/ 4780965 h 6858000"/>
              <a:gd name="connsiteX45" fmla="*/ 508841 w 1364418"/>
              <a:gd name="connsiteY45" fmla="*/ 4750867 h 6858000"/>
              <a:gd name="connsiteX46" fmla="*/ 506648 w 1364418"/>
              <a:gd name="connsiteY46" fmla="*/ 4690749 h 6858000"/>
              <a:gd name="connsiteX47" fmla="*/ 502128 w 1364418"/>
              <a:gd name="connsiteY47" fmla="*/ 4584173 h 6858000"/>
              <a:gd name="connsiteX48" fmla="*/ 497211 w 1364418"/>
              <a:gd name="connsiteY48" fmla="*/ 4444346 h 6858000"/>
              <a:gd name="connsiteX49" fmla="*/ 493776 w 1364418"/>
              <a:gd name="connsiteY49" fmla="*/ 4375228 h 6858000"/>
              <a:gd name="connsiteX50" fmla="*/ 474429 w 1364418"/>
              <a:gd name="connsiteY50" fmla="*/ 4214165 h 6858000"/>
              <a:gd name="connsiteX51" fmla="*/ 478502 w 1364418"/>
              <a:gd name="connsiteY51" fmla="*/ 4090296 h 6858000"/>
              <a:gd name="connsiteX52" fmla="*/ 463758 w 1364418"/>
              <a:gd name="connsiteY52" fmla="*/ 4033999 h 6858000"/>
              <a:gd name="connsiteX53" fmla="*/ 464907 w 1364418"/>
              <a:gd name="connsiteY53" fmla="*/ 4031933 h 6858000"/>
              <a:gd name="connsiteX54" fmla="*/ 463483 w 1364418"/>
              <a:gd name="connsiteY54" fmla="*/ 4013953 h 6858000"/>
              <a:gd name="connsiteX55" fmla="*/ 449778 w 1364418"/>
              <a:gd name="connsiteY55" fmla="*/ 3974753 h 6858000"/>
              <a:gd name="connsiteX56" fmla="*/ 451376 w 1364418"/>
              <a:gd name="connsiteY56" fmla="*/ 3969950 h 6858000"/>
              <a:gd name="connsiteX57" fmla="*/ 444798 w 1364418"/>
              <a:gd name="connsiteY57" fmla="*/ 3933779 h 6858000"/>
              <a:gd name="connsiteX58" fmla="*/ 446129 w 1364418"/>
              <a:gd name="connsiteY58" fmla="*/ 3933093 h 6858000"/>
              <a:gd name="connsiteX59" fmla="*/ 450483 w 1364418"/>
              <a:gd name="connsiteY59" fmla="*/ 3922082 h 6858000"/>
              <a:gd name="connsiteX60" fmla="*/ 455561 w 1364418"/>
              <a:gd name="connsiteY60" fmla="*/ 3901461 h 6858000"/>
              <a:gd name="connsiteX61" fmla="*/ 478155 w 1364418"/>
              <a:gd name="connsiteY61" fmla="*/ 3813873 h 6858000"/>
              <a:gd name="connsiteX62" fmla="*/ 477580 w 1364418"/>
              <a:gd name="connsiteY62" fmla="*/ 3806161 h 6858000"/>
              <a:gd name="connsiteX63" fmla="*/ 477887 w 1364418"/>
              <a:gd name="connsiteY63" fmla="*/ 3805957 h 6858000"/>
              <a:gd name="connsiteX64" fmla="*/ 477914 w 1364418"/>
              <a:gd name="connsiteY64" fmla="*/ 3797724 h 6858000"/>
              <a:gd name="connsiteX65" fmla="*/ 476529 w 1364418"/>
              <a:gd name="connsiteY65" fmla="*/ 3792098 h 6858000"/>
              <a:gd name="connsiteX66" fmla="*/ 475413 w 1364418"/>
              <a:gd name="connsiteY66" fmla="*/ 3777135 h 6858000"/>
              <a:gd name="connsiteX67" fmla="*/ 477146 w 1364418"/>
              <a:gd name="connsiteY67" fmla="*/ 3771656 h 6858000"/>
              <a:gd name="connsiteX68" fmla="*/ 480889 w 1364418"/>
              <a:gd name="connsiteY68" fmla="*/ 3769007 h 6858000"/>
              <a:gd name="connsiteX69" fmla="*/ 480355 w 1364418"/>
              <a:gd name="connsiteY69" fmla="*/ 3767709 h 6858000"/>
              <a:gd name="connsiteX70" fmla="*/ 489051 w 1364418"/>
              <a:gd name="connsiteY70" fmla="*/ 3738082 h 6858000"/>
              <a:gd name="connsiteX71" fmla="*/ 496397 w 1364418"/>
              <a:gd name="connsiteY71" fmla="*/ 3673397 h 6858000"/>
              <a:gd name="connsiteX72" fmla="*/ 495693 w 1364418"/>
              <a:gd name="connsiteY72" fmla="*/ 3637109 h 6858000"/>
              <a:gd name="connsiteX73" fmla="*/ 499136 w 1364418"/>
              <a:gd name="connsiteY73" fmla="*/ 3536883 h 6858000"/>
              <a:gd name="connsiteX74" fmla="*/ 506674 w 1364418"/>
              <a:gd name="connsiteY74" fmla="*/ 3435652 h 6858000"/>
              <a:gd name="connsiteX75" fmla="*/ 508345 w 1364418"/>
              <a:gd name="connsiteY75" fmla="*/ 3307769 h 6858000"/>
              <a:gd name="connsiteX76" fmla="*/ 525908 w 1364418"/>
              <a:gd name="connsiteY76" fmla="*/ 3250522 h 6858000"/>
              <a:gd name="connsiteX77" fmla="*/ 526333 w 1364418"/>
              <a:gd name="connsiteY77" fmla="*/ 3229163 h 6858000"/>
              <a:gd name="connsiteX78" fmla="*/ 528156 w 1364418"/>
              <a:gd name="connsiteY78" fmla="*/ 3217217 h 6858000"/>
              <a:gd name="connsiteX79" fmla="*/ 514991 w 1364418"/>
              <a:gd name="connsiteY79" fmla="*/ 3183755 h 6858000"/>
              <a:gd name="connsiteX80" fmla="*/ 515492 w 1364418"/>
              <a:gd name="connsiteY80" fmla="*/ 3178642 h 6858000"/>
              <a:gd name="connsiteX81" fmla="*/ 503092 w 1364418"/>
              <a:gd name="connsiteY81" fmla="*/ 3158586 h 6858000"/>
              <a:gd name="connsiteX82" fmla="*/ 488277 w 1364418"/>
              <a:gd name="connsiteY82" fmla="*/ 3129034 h 6858000"/>
              <a:gd name="connsiteX83" fmla="*/ 488942 w 1364418"/>
              <a:gd name="connsiteY83" fmla="*/ 3126682 h 6858000"/>
              <a:gd name="connsiteX84" fmla="*/ 479810 w 1364418"/>
              <a:gd name="connsiteY84" fmla="*/ 3114519 h 6858000"/>
              <a:gd name="connsiteX85" fmla="*/ 466419 w 1364418"/>
              <a:gd name="connsiteY85" fmla="*/ 3106272 h 6858000"/>
              <a:gd name="connsiteX86" fmla="*/ 439149 w 1364418"/>
              <a:gd name="connsiteY86" fmla="*/ 2958185 h 6858000"/>
              <a:gd name="connsiteX87" fmla="*/ 381763 w 1364418"/>
              <a:gd name="connsiteY87" fmla="*/ 2762989 h 6858000"/>
              <a:gd name="connsiteX88" fmla="*/ 330681 w 1364418"/>
              <a:gd name="connsiteY88" fmla="*/ 2554718 h 6858000"/>
              <a:gd name="connsiteX89" fmla="*/ 310775 w 1364418"/>
              <a:gd name="connsiteY89" fmla="*/ 2485734 h 6858000"/>
              <a:gd name="connsiteX90" fmla="*/ 301498 w 1364418"/>
              <a:gd name="connsiteY90" fmla="*/ 2447068 h 6858000"/>
              <a:gd name="connsiteX91" fmla="*/ 288459 w 1364418"/>
              <a:gd name="connsiteY91" fmla="*/ 2425819 h 6858000"/>
              <a:gd name="connsiteX92" fmla="*/ 294458 w 1364418"/>
              <a:gd name="connsiteY92" fmla="*/ 2402874 h 6858000"/>
              <a:gd name="connsiteX93" fmla="*/ 297070 w 1364418"/>
              <a:gd name="connsiteY93" fmla="*/ 2381443 h 6858000"/>
              <a:gd name="connsiteX94" fmla="*/ 273399 w 1364418"/>
              <a:gd name="connsiteY94" fmla="*/ 2261920 h 6858000"/>
              <a:gd name="connsiteX95" fmla="*/ 263286 w 1364418"/>
              <a:gd name="connsiteY95" fmla="*/ 2195378 h 6858000"/>
              <a:gd name="connsiteX96" fmla="*/ 247503 w 1364418"/>
              <a:gd name="connsiteY96" fmla="*/ 2155135 h 6858000"/>
              <a:gd name="connsiteX97" fmla="*/ 244961 w 1364418"/>
              <a:gd name="connsiteY97" fmla="*/ 2118008 h 6858000"/>
              <a:gd name="connsiteX98" fmla="*/ 245954 w 1364418"/>
              <a:gd name="connsiteY98" fmla="*/ 2050531 h 6858000"/>
              <a:gd name="connsiteX99" fmla="*/ 237760 w 1364418"/>
              <a:gd name="connsiteY99" fmla="*/ 1963269 h 6858000"/>
              <a:gd name="connsiteX100" fmla="*/ 218938 w 1364418"/>
              <a:gd name="connsiteY100" fmla="*/ 1906352 h 6858000"/>
              <a:gd name="connsiteX101" fmla="*/ 195495 w 1364418"/>
              <a:gd name="connsiteY101" fmla="*/ 1861531 h 6858000"/>
              <a:gd name="connsiteX102" fmla="*/ 149294 w 1364418"/>
              <a:gd name="connsiteY102" fmla="*/ 1732919 h 6858000"/>
              <a:gd name="connsiteX103" fmla="*/ 121605 w 1364418"/>
              <a:gd name="connsiteY103" fmla="*/ 1663540 h 6858000"/>
              <a:gd name="connsiteX104" fmla="*/ 120731 w 1364418"/>
              <a:gd name="connsiteY104" fmla="*/ 1615777 h 6858000"/>
              <a:gd name="connsiteX105" fmla="*/ 101526 w 1364418"/>
              <a:gd name="connsiteY105" fmla="*/ 1563678 h 6858000"/>
              <a:gd name="connsiteX106" fmla="*/ 114606 w 1364418"/>
              <a:gd name="connsiteY106" fmla="*/ 1519474 h 6858000"/>
              <a:gd name="connsiteX107" fmla="*/ 107348 w 1364418"/>
              <a:gd name="connsiteY107" fmla="*/ 1477995 h 6858000"/>
              <a:gd name="connsiteX108" fmla="*/ 93433 w 1364418"/>
              <a:gd name="connsiteY108" fmla="*/ 1373769 h 6858000"/>
              <a:gd name="connsiteX109" fmla="*/ 101740 w 1364418"/>
              <a:gd name="connsiteY109" fmla="*/ 1307086 h 6858000"/>
              <a:gd name="connsiteX110" fmla="*/ 102928 w 1364418"/>
              <a:gd name="connsiteY110" fmla="*/ 1189033 h 6858000"/>
              <a:gd name="connsiteX111" fmla="*/ 107613 w 1364418"/>
              <a:gd name="connsiteY111" fmla="*/ 1168288 h 6858000"/>
              <a:gd name="connsiteX112" fmla="*/ 99895 w 1364418"/>
              <a:gd name="connsiteY112" fmla="*/ 1142577 h 6858000"/>
              <a:gd name="connsiteX113" fmla="*/ 89201 w 1364418"/>
              <a:gd name="connsiteY113" fmla="*/ 1088484 h 6858000"/>
              <a:gd name="connsiteX114" fmla="*/ 77937 w 1364418"/>
              <a:gd name="connsiteY114" fmla="*/ 1016103 h 6858000"/>
              <a:gd name="connsiteX115" fmla="*/ 79393 w 1364418"/>
              <a:gd name="connsiteY115" fmla="*/ 954054 h 6858000"/>
              <a:gd name="connsiteX116" fmla="*/ 90309 w 1364418"/>
              <a:gd name="connsiteY116" fmla="*/ 921368 h 6858000"/>
              <a:gd name="connsiteX117" fmla="*/ 74258 w 1364418"/>
              <a:gd name="connsiteY117" fmla="*/ 896999 h 6858000"/>
              <a:gd name="connsiteX118" fmla="*/ 43666 w 1364418"/>
              <a:gd name="connsiteY118" fmla="*/ 821517 h 6858000"/>
              <a:gd name="connsiteX119" fmla="*/ 22616 w 1364418"/>
              <a:gd name="connsiteY119" fmla="*/ 751353 h 6858000"/>
              <a:gd name="connsiteX120" fmla="*/ 22174 w 1364418"/>
              <a:gd name="connsiteY120" fmla="*/ 721230 h 6858000"/>
              <a:gd name="connsiteX121" fmla="*/ 7845 w 1364418"/>
              <a:gd name="connsiteY121" fmla="*/ 681659 h 6858000"/>
              <a:gd name="connsiteX122" fmla="*/ 31306 w 1364418"/>
              <a:gd name="connsiteY122" fmla="*/ 619315 h 6858000"/>
              <a:gd name="connsiteX123" fmla="*/ 15184 w 1364418"/>
              <a:gd name="connsiteY123" fmla="*/ 585934 h 6858000"/>
              <a:gd name="connsiteX124" fmla="*/ 22258 w 1364418"/>
              <a:gd name="connsiteY124" fmla="*/ 538948 h 6858000"/>
              <a:gd name="connsiteX125" fmla="*/ 26166 w 1364418"/>
              <a:gd name="connsiteY125" fmla="*/ 525163 h 6858000"/>
              <a:gd name="connsiteX126" fmla="*/ 52290 w 1364418"/>
              <a:gd name="connsiteY126" fmla="*/ 446567 h 6858000"/>
              <a:gd name="connsiteX127" fmla="*/ 51538 w 1364418"/>
              <a:gd name="connsiteY127" fmla="*/ 393828 h 6858000"/>
              <a:gd name="connsiteX128" fmla="*/ 51368 w 1364418"/>
              <a:gd name="connsiteY128" fmla="*/ 353137 h 6858000"/>
              <a:gd name="connsiteX129" fmla="*/ 55970 w 1364418"/>
              <a:gd name="connsiteY129" fmla="*/ 321428 h 6858000"/>
              <a:gd name="connsiteX130" fmla="*/ 57061 w 1364418"/>
              <a:gd name="connsiteY130" fmla="*/ 275771 h 6858000"/>
              <a:gd name="connsiteX131" fmla="*/ 74088 w 1364418"/>
              <a:gd name="connsiteY131" fmla="*/ 212860 h 6858000"/>
              <a:gd name="connsiteX132" fmla="*/ 65798 w 1364418"/>
              <a:gd name="connsiteY132" fmla="*/ 144983 h 6858000"/>
              <a:gd name="connsiteX133" fmla="*/ 78082 w 1364418"/>
              <a:gd name="connsiteY133" fmla="*/ 55288 h 6858000"/>
              <a:gd name="connsiteX134" fmla="*/ 37636 w 1364418"/>
              <a:gd name="connsiteY134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317792 w 1364418"/>
              <a:gd name="connsiteY10" fmla="*/ 6324679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89521"/>
              <a:gd name="connsiteX1" fmla="*/ 1364418 w 1364418"/>
              <a:gd name="connsiteY1" fmla="*/ 0 h 6889521"/>
              <a:gd name="connsiteX2" fmla="*/ 1364418 w 1364418"/>
              <a:gd name="connsiteY2" fmla="*/ 6858000 h 6889521"/>
              <a:gd name="connsiteX3" fmla="*/ 101112 w 1364418"/>
              <a:gd name="connsiteY3" fmla="*/ 6857735 h 6889521"/>
              <a:gd name="connsiteX4" fmla="*/ 222208 w 1364418"/>
              <a:gd name="connsiteY4" fmla="*/ 6882355 h 6889521"/>
              <a:gd name="connsiteX5" fmla="*/ 209564 w 1364418"/>
              <a:gd name="connsiteY5" fmla="*/ 6777899 h 6889521"/>
              <a:gd name="connsiteX6" fmla="*/ 240339 w 1364418"/>
              <a:gd name="connsiteY6" fmla="*/ 6711686 h 6889521"/>
              <a:gd name="connsiteX7" fmla="*/ 286686 w 1364418"/>
              <a:gd name="connsiteY7" fmla="*/ 6664994 h 6889521"/>
              <a:gd name="connsiteX8" fmla="*/ 339152 w 1364418"/>
              <a:gd name="connsiteY8" fmla="*/ 6471804 h 6889521"/>
              <a:gd name="connsiteX9" fmla="*/ 334570 w 1364418"/>
              <a:gd name="connsiteY9" fmla="*/ 6389835 h 6889521"/>
              <a:gd name="connsiteX10" fmla="*/ 317792 w 1364418"/>
              <a:gd name="connsiteY10" fmla="*/ 6324679 h 6889521"/>
              <a:gd name="connsiteX11" fmla="*/ 278227 w 1364418"/>
              <a:gd name="connsiteY11" fmla="*/ 6280046 h 6889521"/>
              <a:gd name="connsiteX12" fmla="*/ 288000 w 1364418"/>
              <a:gd name="connsiteY12" fmla="*/ 6252834 h 6889521"/>
              <a:gd name="connsiteX13" fmla="*/ 265992 w 1364418"/>
              <a:gd name="connsiteY13" fmla="*/ 6202459 h 6889521"/>
              <a:gd name="connsiteX14" fmla="*/ 264790 w 1364418"/>
              <a:gd name="connsiteY14" fmla="*/ 6153037 h 6889521"/>
              <a:gd name="connsiteX15" fmla="*/ 280205 w 1364418"/>
              <a:gd name="connsiteY15" fmla="*/ 6078132 h 6889521"/>
              <a:gd name="connsiteX16" fmla="*/ 267592 w 1364418"/>
              <a:gd name="connsiteY16" fmla="*/ 6028119 h 6889521"/>
              <a:gd name="connsiteX17" fmla="*/ 252821 w 1364418"/>
              <a:gd name="connsiteY17" fmla="*/ 5926735 h 6889521"/>
              <a:gd name="connsiteX18" fmla="*/ 302333 w 1364418"/>
              <a:gd name="connsiteY18" fmla="*/ 5712857 h 6889521"/>
              <a:gd name="connsiteX19" fmla="*/ 332131 w 1364418"/>
              <a:gd name="connsiteY19" fmla="*/ 5660491 h 6889521"/>
              <a:gd name="connsiteX20" fmla="*/ 341254 w 1364418"/>
              <a:gd name="connsiteY20" fmla="*/ 5563435 h 6889521"/>
              <a:gd name="connsiteX21" fmla="*/ 368130 w 1364418"/>
              <a:gd name="connsiteY21" fmla="*/ 5437125 h 6889521"/>
              <a:gd name="connsiteX22" fmla="*/ 381698 w 1364418"/>
              <a:gd name="connsiteY22" fmla="*/ 5396260 h 6889521"/>
              <a:gd name="connsiteX23" fmla="*/ 397679 w 1364418"/>
              <a:gd name="connsiteY23" fmla="*/ 5330009 h 6889521"/>
              <a:gd name="connsiteX24" fmla="*/ 431172 w 1364418"/>
              <a:gd name="connsiteY24" fmla="*/ 5273739 h 6889521"/>
              <a:gd name="connsiteX25" fmla="*/ 440771 w 1364418"/>
              <a:gd name="connsiteY25" fmla="*/ 5241779 h 6889521"/>
              <a:gd name="connsiteX26" fmla="*/ 451997 w 1364418"/>
              <a:gd name="connsiteY26" fmla="*/ 5225268 h 6889521"/>
              <a:gd name="connsiteX27" fmla="*/ 453017 w 1364418"/>
              <a:gd name="connsiteY27" fmla="*/ 5217684 h 6889521"/>
              <a:gd name="connsiteX28" fmla="*/ 460358 w 1364418"/>
              <a:gd name="connsiteY28" fmla="*/ 5193377 h 6889521"/>
              <a:gd name="connsiteX29" fmla="*/ 463661 w 1364418"/>
              <a:gd name="connsiteY29" fmla="*/ 5179288 h 6889521"/>
              <a:gd name="connsiteX30" fmla="*/ 464645 w 1364418"/>
              <a:gd name="connsiteY30" fmla="*/ 5173621 h 6889521"/>
              <a:gd name="connsiteX31" fmla="*/ 460279 w 1364418"/>
              <a:gd name="connsiteY31" fmla="*/ 5159961 h 6889521"/>
              <a:gd name="connsiteX32" fmla="*/ 466956 w 1364418"/>
              <a:gd name="connsiteY32" fmla="*/ 5144295 h 6889521"/>
              <a:gd name="connsiteX33" fmla="*/ 463889 w 1364418"/>
              <a:gd name="connsiteY33" fmla="*/ 5125185 h 6889521"/>
              <a:gd name="connsiteX34" fmla="*/ 470719 w 1364418"/>
              <a:gd name="connsiteY34" fmla="*/ 5121884 h 6889521"/>
              <a:gd name="connsiteX35" fmla="*/ 477755 w 1364418"/>
              <a:gd name="connsiteY35" fmla="*/ 5067850 h 6889521"/>
              <a:gd name="connsiteX36" fmla="*/ 480486 w 1364418"/>
              <a:gd name="connsiteY36" fmla="*/ 5060861 h 6889521"/>
              <a:gd name="connsiteX37" fmla="*/ 477190 w 1364418"/>
              <a:gd name="connsiteY37" fmla="*/ 5034192 h 6889521"/>
              <a:gd name="connsiteX38" fmla="*/ 478744 w 1364418"/>
              <a:gd name="connsiteY38" fmla="*/ 4993030 h 6889521"/>
              <a:gd name="connsiteX39" fmla="*/ 485653 w 1364418"/>
              <a:gd name="connsiteY39" fmla="*/ 4946844 h 6889521"/>
              <a:gd name="connsiteX40" fmla="*/ 481509 w 1364418"/>
              <a:gd name="connsiteY40" fmla="*/ 4932692 h 6889521"/>
              <a:gd name="connsiteX41" fmla="*/ 496912 w 1364418"/>
              <a:gd name="connsiteY41" fmla="*/ 4858827 h 6889521"/>
              <a:gd name="connsiteX42" fmla="*/ 502815 w 1364418"/>
              <a:gd name="connsiteY42" fmla="*/ 4821170 h 6889521"/>
              <a:gd name="connsiteX43" fmla="*/ 507548 w 1364418"/>
              <a:gd name="connsiteY43" fmla="*/ 4780965 h 6889521"/>
              <a:gd name="connsiteX44" fmla="*/ 508841 w 1364418"/>
              <a:gd name="connsiteY44" fmla="*/ 4750867 h 6889521"/>
              <a:gd name="connsiteX45" fmla="*/ 506648 w 1364418"/>
              <a:gd name="connsiteY45" fmla="*/ 4690749 h 6889521"/>
              <a:gd name="connsiteX46" fmla="*/ 502128 w 1364418"/>
              <a:gd name="connsiteY46" fmla="*/ 4584173 h 6889521"/>
              <a:gd name="connsiteX47" fmla="*/ 497211 w 1364418"/>
              <a:gd name="connsiteY47" fmla="*/ 4444346 h 6889521"/>
              <a:gd name="connsiteX48" fmla="*/ 493776 w 1364418"/>
              <a:gd name="connsiteY48" fmla="*/ 4375228 h 6889521"/>
              <a:gd name="connsiteX49" fmla="*/ 474429 w 1364418"/>
              <a:gd name="connsiteY49" fmla="*/ 4214165 h 6889521"/>
              <a:gd name="connsiteX50" fmla="*/ 478502 w 1364418"/>
              <a:gd name="connsiteY50" fmla="*/ 4090296 h 6889521"/>
              <a:gd name="connsiteX51" fmla="*/ 463758 w 1364418"/>
              <a:gd name="connsiteY51" fmla="*/ 4033999 h 6889521"/>
              <a:gd name="connsiteX52" fmla="*/ 464907 w 1364418"/>
              <a:gd name="connsiteY52" fmla="*/ 4031933 h 6889521"/>
              <a:gd name="connsiteX53" fmla="*/ 463483 w 1364418"/>
              <a:gd name="connsiteY53" fmla="*/ 4013953 h 6889521"/>
              <a:gd name="connsiteX54" fmla="*/ 449778 w 1364418"/>
              <a:gd name="connsiteY54" fmla="*/ 3974753 h 6889521"/>
              <a:gd name="connsiteX55" fmla="*/ 451376 w 1364418"/>
              <a:gd name="connsiteY55" fmla="*/ 3969950 h 6889521"/>
              <a:gd name="connsiteX56" fmla="*/ 444798 w 1364418"/>
              <a:gd name="connsiteY56" fmla="*/ 3933779 h 6889521"/>
              <a:gd name="connsiteX57" fmla="*/ 446129 w 1364418"/>
              <a:gd name="connsiteY57" fmla="*/ 3933093 h 6889521"/>
              <a:gd name="connsiteX58" fmla="*/ 450483 w 1364418"/>
              <a:gd name="connsiteY58" fmla="*/ 3922082 h 6889521"/>
              <a:gd name="connsiteX59" fmla="*/ 455561 w 1364418"/>
              <a:gd name="connsiteY59" fmla="*/ 3901461 h 6889521"/>
              <a:gd name="connsiteX60" fmla="*/ 478155 w 1364418"/>
              <a:gd name="connsiteY60" fmla="*/ 3813873 h 6889521"/>
              <a:gd name="connsiteX61" fmla="*/ 477580 w 1364418"/>
              <a:gd name="connsiteY61" fmla="*/ 3806161 h 6889521"/>
              <a:gd name="connsiteX62" fmla="*/ 477887 w 1364418"/>
              <a:gd name="connsiteY62" fmla="*/ 3805957 h 6889521"/>
              <a:gd name="connsiteX63" fmla="*/ 477914 w 1364418"/>
              <a:gd name="connsiteY63" fmla="*/ 3797724 h 6889521"/>
              <a:gd name="connsiteX64" fmla="*/ 476529 w 1364418"/>
              <a:gd name="connsiteY64" fmla="*/ 3792098 h 6889521"/>
              <a:gd name="connsiteX65" fmla="*/ 475413 w 1364418"/>
              <a:gd name="connsiteY65" fmla="*/ 3777135 h 6889521"/>
              <a:gd name="connsiteX66" fmla="*/ 477146 w 1364418"/>
              <a:gd name="connsiteY66" fmla="*/ 3771656 h 6889521"/>
              <a:gd name="connsiteX67" fmla="*/ 480889 w 1364418"/>
              <a:gd name="connsiteY67" fmla="*/ 3769007 h 6889521"/>
              <a:gd name="connsiteX68" fmla="*/ 480355 w 1364418"/>
              <a:gd name="connsiteY68" fmla="*/ 3767709 h 6889521"/>
              <a:gd name="connsiteX69" fmla="*/ 489051 w 1364418"/>
              <a:gd name="connsiteY69" fmla="*/ 3738082 h 6889521"/>
              <a:gd name="connsiteX70" fmla="*/ 496397 w 1364418"/>
              <a:gd name="connsiteY70" fmla="*/ 3673397 h 6889521"/>
              <a:gd name="connsiteX71" fmla="*/ 495693 w 1364418"/>
              <a:gd name="connsiteY71" fmla="*/ 3637109 h 6889521"/>
              <a:gd name="connsiteX72" fmla="*/ 499136 w 1364418"/>
              <a:gd name="connsiteY72" fmla="*/ 3536883 h 6889521"/>
              <a:gd name="connsiteX73" fmla="*/ 506674 w 1364418"/>
              <a:gd name="connsiteY73" fmla="*/ 3435652 h 6889521"/>
              <a:gd name="connsiteX74" fmla="*/ 508345 w 1364418"/>
              <a:gd name="connsiteY74" fmla="*/ 3307769 h 6889521"/>
              <a:gd name="connsiteX75" fmla="*/ 525908 w 1364418"/>
              <a:gd name="connsiteY75" fmla="*/ 3250522 h 6889521"/>
              <a:gd name="connsiteX76" fmla="*/ 526333 w 1364418"/>
              <a:gd name="connsiteY76" fmla="*/ 3229163 h 6889521"/>
              <a:gd name="connsiteX77" fmla="*/ 528156 w 1364418"/>
              <a:gd name="connsiteY77" fmla="*/ 3217217 h 6889521"/>
              <a:gd name="connsiteX78" fmla="*/ 514991 w 1364418"/>
              <a:gd name="connsiteY78" fmla="*/ 3183755 h 6889521"/>
              <a:gd name="connsiteX79" fmla="*/ 515492 w 1364418"/>
              <a:gd name="connsiteY79" fmla="*/ 3178642 h 6889521"/>
              <a:gd name="connsiteX80" fmla="*/ 503092 w 1364418"/>
              <a:gd name="connsiteY80" fmla="*/ 3158586 h 6889521"/>
              <a:gd name="connsiteX81" fmla="*/ 488277 w 1364418"/>
              <a:gd name="connsiteY81" fmla="*/ 3129034 h 6889521"/>
              <a:gd name="connsiteX82" fmla="*/ 488942 w 1364418"/>
              <a:gd name="connsiteY82" fmla="*/ 3126682 h 6889521"/>
              <a:gd name="connsiteX83" fmla="*/ 479810 w 1364418"/>
              <a:gd name="connsiteY83" fmla="*/ 3114519 h 6889521"/>
              <a:gd name="connsiteX84" fmla="*/ 466419 w 1364418"/>
              <a:gd name="connsiteY84" fmla="*/ 3106272 h 6889521"/>
              <a:gd name="connsiteX85" fmla="*/ 439149 w 1364418"/>
              <a:gd name="connsiteY85" fmla="*/ 2958185 h 6889521"/>
              <a:gd name="connsiteX86" fmla="*/ 381763 w 1364418"/>
              <a:gd name="connsiteY86" fmla="*/ 2762989 h 6889521"/>
              <a:gd name="connsiteX87" fmla="*/ 330681 w 1364418"/>
              <a:gd name="connsiteY87" fmla="*/ 2554718 h 6889521"/>
              <a:gd name="connsiteX88" fmla="*/ 310775 w 1364418"/>
              <a:gd name="connsiteY88" fmla="*/ 2485734 h 6889521"/>
              <a:gd name="connsiteX89" fmla="*/ 301498 w 1364418"/>
              <a:gd name="connsiteY89" fmla="*/ 2447068 h 6889521"/>
              <a:gd name="connsiteX90" fmla="*/ 288459 w 1364418"/>
              <a:gd name="connsiteY90" fmla="*/ 2425819 h 6889521"/>
              <a:gd name="connsiteX91" fmla="*/ 294458 w 1364418"/>
              <a:gd name="connsiteY91" fmla="*/ 2402874 h 6889521"/>
              <a:gd name="connsiteX92" fmla="*/ 297070 w 1364418"/>
              <a:gd name="connsiteY92" fmla="*/ 2381443 h 6889521"/>
              <a:gd name="connsiteX93" fmla="*/ 273399 w 1364418"/>
              <a:gd name="connsiteY93" fmla="*/ 2261920 h 6889521"/>
              <a:gd name="connsiteX94" fmla="*/ 263286 w 1364418"/>
              <a:gd name="connsiteY94" fmla="*/ 2195378 h 6889521"/>
              <a:gd name="connsiteX95" fmla="*/ 247503 w 1364418"/>
              <a:gd name="connsiteY95" fmla="*/ 2155135 h 6889521"/>
              <a:gd name="connsiteX96" fmla="*/ 244961 w 1364418"/>
              <a:gd name="connsiteY96" fmla="*/ 2118008 h 6889521"/>
              <a:gd name="connsiteX97" fmla="*/ 245954 w 1364418"/>
              <a:gd name="connsiteY97" fmla="*/ 2050531 h 6889521"/>
              <a:gd name="connsiteX98" fmla="*/ 237760 w 1364418"/>
              <a:gd name="connsiteY98" fmla="*/ 1963269 h 6889521"/>
              <a:gd name="connsiteX99" fmla="*/ 218938 w 1364418"/>
              <a:gd name="connsiteY99" fmla="*/ 1906352 h 6889521"/>
              <a:gd name="connsiteX100" fmla="*/ 195495 w 1364418"/>
              <a:gd name="connsiteY100" fmla="*/ 1861531 h 6889521"/>
              <a:gd name="connsiteX101" fmla="*/ 149294 w 1364418"/>
              <a:gd name="connsiteY101" fmla="*/ 1732919 h 6889521"/>
              <a:gd name="connsiteX102" fmla="*/ 121605 w 1364418"/>
              <a:gd name="connsiteY102" fmla="*/ 1663540 h 6889521"/>
              <a:gd name="connsiteX103" fmla="*/ 120731 w 1364418"/>
              <a:gd name="connsiteY103" fmla="*/ 1615777 h 6889521"/>
              <a:gd name="connsiteX104" fmla="*/ 101526 w 1364418"/>
              <a:gd name="connsiteY104" fmla="*/ 1563678 h 6889521"/>
              <a:gd name="connsiteX105" fmla="*/ 114606 w 1364418"/>
              <a:gd name="connsiteY105" fmla="*/ 1519474 h 6889521"/>
              <a:gd name="connsiteX106" fmla="*/ 107348 w 1364418"/>
              <a:gd name="connsiteY106" fmla="*/ 1477995 h 6889521"/>
              <a:gd name="connsiteX107" fmla="*/ 93433 w 1364418"/>
              <a:gd name="connsiteY107" fmla="*/ 1373769 h 6889521"/>
              <a:gd name="connsiteX108" fmla="*/ 101740 w 1364418"/>
              <a:gd name="connsiteY108" fmla="*/ 1307086 h 6889521"/>
              <a:gd name="connsiteX109" fmla="*/ 102928 w 1364418"/>
              <a:gd name="connsiteY109" fmla="*/ 1189033 h 6889521"/>
              <a:gd name="connsiteX110" fmla="*/ 107613 w 1364418"/>
              <a:gd name="connsiteY110" fmla="*/ 1168288 h 6889521"/>
              <a:gd name="connsiteX111" fmla="*/ 99895 w 1364418"/>
              <a:gd name="connsiteY111" fmla="*/ 1142577 h 6889521"/>
              <a:gd name="connsiteX112" fmla="*/ 89201 w 1364418"/>
              <a:gd name="connsiteY112" fmla="*/ 1088484 h 6889521"/>
              <a:gd name="connsiteX113" fmla="*/ 77937 w 1364418"/>
              <a:gd name="connsiteY113" fmla="*/ 1016103 h 6889521"/>
              <a:gd name="connsiteX114" fmla="*/ 79393 w 1364418"/>
              <a:gd name="connsiteY114" fmla="*/ 954054 h 6889521"/>
              <a:gd name="connsiteX115" fmla="*/ 90309 w 1364418"/>
              <a:gd name="connsiteY115" fmla="*/ 921368 h 6889521"/>
              <a:gd name="connsiteX116" fmla="*/ 74258 w 1364418"/>
              <a:gd name="connsiteY116" fmla="*/ 896999 h 6889521"/>
              <a:gd name="connsiteX117" fmla="*/ 43666 w 1364418"/>
              <a:gd name="connsiteY117" fmla="*/ 821517 h 6889521"/>
              <a:gd name="connsiteX118" fmla="*/ 22616 w 1364418"/>
              <a:gd name="connsiteY118" fmla="*/ 751353 h 6889521"/>
              <a:gd name="connsiteX119" fmla="*/ 22174 w 1364418"/>
              <a:gd name="connsiteY119" fmla="*/ 721230 h 6889521"/>
              <a:gd name="connsiteX120" fmla="*/ 7845 w 1364418"/>
              <a:gd name="connsiteY120" fmla="*/ 681659 h 6889521"/>
              <a:gd name="connsiteX121" fmla="*/ 31306 w 1364418"/>
              <a:gd name="connsiteY121" fmla="*/ 619315 h 6889521"/>
              <a:gd name="connsiteX122" fmla="*/ 15184 w 1364418"/>
              <a:gd name="connsiteY122" fmla="*/ 585934 h 6889521"/>
              <a:gd name="connsiteX123" fmla="*/ 22258 w 1364418"/>
              <a:gd name="connsiteY123" fmla="*/ 538948 h 6889521"/>
              <a:gd name="connsiteX124" fmla="*/ 26166 w 1364418"/>
              <a:gd name="connsiteY124" fmla="*/ 525163 h 6889521"/>
              <a:gd name="connsiteX125" fmla="*/ 52290 w 1364418"/>
              <a:gd name="connsiteY125" fmla="*/ 446567 h 6889521"/>
              <a:gd name="connsiteX126" fmla="*/ 51538 w 1364418"/>
              <a:gd name="connsiteY126" fmla="*/ 393828 h 6889521"/>
              <a:gd name="connsiteX127" fmla="*/ 51368 w 1364418"/>
              <a:gd name="connsiteY127" fmla="*/ 353137 h 6889521"/>
              <a:gd name="connsiteX128" fmla="*/ 55970 w 1364418"/>
              <a:gd name="connsiteY128" fmla="*/ 321428 h 6889521"/>
              <a:gd name="connsiteX129" fmla="*/ 57061 w 1364418"/>
              <a:gd name="connsiteY129" fmla="*/ 275771 h 6889521"/>
              <a:gd name="connsiteX130" fmla="*/ 74088 w 1364418"/>
              <a:gd name="connsiteY130" fmla="*/ 212860 h 6889521"/>
              <a:gd name="connsiteX131" fmla="*/ 65798 w 1364418"/>
              <a:gd name="connsiteY131" fmla="*/ 144983 h 6889521"/>
              <a:gd name="connsiteX132" fmla="*/ 78082 w 1364418"/>
              <a:gd name="connsiteY132" fmla="*/ 55288 h 6889521"/>
              <a:gd name="connsiteX133" fmla="*/ 37636 w 1364418"/>
              <a:gd name="connsiteY133" fmla="*/ 0 h 6889521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81996 w 1364418"/>
              <a:gd name="connsiteY4" fmla="*/ 6792972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245974" y="6857735"/>
                </a:lnTo>
                <a:cubicBezTo>
                  <a:pt x="246649" y="6829312"/>
                  <a:pt x="258792" y="6817314"/>
                  <a:pt x="281996" y="6792972"/>
                </a:cubicBezTo>
                <a:cubicBezTo>
                  <a:pt x="288036" y="6763449"/>
                  <a:pt x="261498" y="6738121"/>
                  <a:pt x="264484" y="6716710"/>
                </a:cubicBezTo>
                <a:cubicBezTo>
                  <a:pt x="264597" y="6714739"/>
                  <a:pt x="280538" y="6641844"/>
                  <a:pt x="280651" y="6639873"/>
                </a:cubicBezTo>
                <a:cubicBezTo>
                  <a:pt x="296114" y="6596543"/>
                  <a:pt x="335196" y="6519339"/>
                  <a:pt x="339152" y="6471804"/>
                </a:cubicBezTo>
                <a:lnTo>
                  <a:pt x="334570" y="6389835"/>
                </a:lnTo>
                <a:cubicBezTo>
                  <a:pt x="334613" y="6357588"/>
                  <a:pt x="338883" y="6333072"/>
                  <a:pt x="317792" y="6324679"/>
                </a:cubicBezTo>
                <a:cubicBezTo>
                  <a:pt x="308402" y="6306381"/>
                  <a:pt x="279168" y="6293695"/>
                  <a:pt x="278227" y="6280046"/>
                </a:cubicBezTo>
                <a:cubicBezTo>
                  <a:pt x="281050" y="6269969"/>
                  <a:pt x="290039" y="6265765"/>
                  <a:pt x="288000" y="6252834"/>
                </a:cubicBez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 descr="Tiktok Logo Icon PNGs for Free Download">
            <a:extLst>
              <a:ext uri="{FF2B5EF4-FFF2-40B4-BE49-F238E27FC236}">
                <a16:creationId xmlns:a16="http://schemas.microsoft.com/office/drawing/2014/main" id="{F2D2EA55-3C83-3E86-4D9D-6BF82B51F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387" y="950811"/>
            <a:ext cx="1435723" cy="1528620"/>
          </a:xfrm>
          <a:prstGeom prst="rect">
            <a:avLst/>
          </a:prstGeom>
        </p:spPr>
      </p:pic>
      <p:pic>
        <p:nvPicPr>
          <p:cNvPr id="7" name="Afbeelding 6" descr="Custom T-Shirts and Apparel | Golden Goods">
            <a:extLst>
              <a:ext uri="{FF2B5EF4-FFF2-40B4-BE49-F238E27FC236}">
                <a16:creationId xmlns:a16="http://schemas.microsoft.com/office/drawing/2014/main" id="{1B9843BC-253E-3AC3-BAF1-018C34F26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093" y="970231"/>
            <a:ext cx="2696308" cy="1517845"/>
          </a:xfrm>
          <a:prstGeom prst="rect">
            <a:avLst/>
          </a:prstGeom>
        </p:spPr>
      </p:pic>
      <p:pic>
        <p:nvPicPr>
          <p:cNvPr id="4" name="Afbeelding 3" descr="Man doet handstand terwijl hij een bolletje ijs vasthoudt met zijn benen">
            <a:extLst>
              <a:ext uri="{FF2B5EF4-FFF2-40B4-BE49-F238E27FC236}">
                <a16:creationId xmlns:a16="http://schemas.microsoft.com/office/drawing/2014/main" id="{D603F7AD-A877-9159-173C-04F7CEDE6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3" y="3614058"/>
            <a:ext cx="3516085" cy="22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9464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7056F-488D-360C-2741-540AC8F4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28" y="635835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Feedback </a:t>
            </a:r>
            <a:r>
              <a:rPr lang="en-US" sz="3600" err="1"/>
              <a:t>en</a:t>
            </a:r>
            <a:r>
              <a:rPr lang="en-US" sz="3600"/>
              <a:t> </a:t>
            </a:r>
            <a:r>
              <a:rPr lang="en-US" sz="3600" err="1"/>
              <a:t>vragen</a:t>
            </a:r>
            <a:endParaRPr lang="en-US" sz="36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he Newest Ben &amp; Jerry’s Pint Is the Best I’ve Ever Tried">
            <a:extLst>
              <a:ext uri="{FF2B5EF4-FFF2-40B4-BE49-F238E27FC236}">
                <a16:creationId xmlns:a16="http://schemas.microsoft.com/office/drawing/2014/main" id="{8BF68579-B49C-79B2-5792-F2D20BAE2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53" y="2008641"/>
            <a:ext cx="4719204" cy="35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 sánh- nhân hóa | Quizizz">
            <a:extLst>
              <a:ext uri="{FF2B5EF4-FFF2-40B4-BE49-F238E27FC236}">
                <a16:creationId xmlns:a16="http://schemas.microsoft.com/office/drawing/2014/main" id="{5D95B931-72B1-B08E-95AC-D6A1E02D5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2258081"/>
            <a:ext cx="1541033" cy="15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o sánh- nhân hóa | Quizizz">
            <a:extLst>
              <a:ext uri="{FF2B5EF4-FFF2-40B4-BE49-F238E27FC236}">
                <a16:creationId xmlns:a16="http://schemas.microsoft.com/office/drawing/2014/main" id="{98B79C6F-06BB-BA8A-9F78-48B2F507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6" y="2258081"/>
            <a:ext cx="1541033" cy="15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o sánh- nhân hóa | Quizizz">
            <a:extLst>
              <a:ext uri="{FF2B5EF4-FFF2-40B4-BE49-F238E27FC236}">
                <a16:creationId xmlns:a16="http://schemas.microsoft.com/office/drawing/2014/main" id="{B567ACB2-CB27-5B52-F22A-994607F11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2258081"/>
            <a:ext cx="1541033" cy="15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edachtewolkje: wolk 17">
            <a:extLst>
              <a:ext uri="{FF2B5EF4-FFF2-40B4-BE49-F238E27FC236}">
                <a16:creationId xmlns:a16="http://schemas.microsoft.com/office/drawing/2014/main" id="{07DA997F-501B-9D0C-5A64-2F5F3336D371}"/>
              </a:ext>
            </a:extLst>
          </p:cNvPr>
          <p:cNvSpPr/>
          <p:nvPr/>
        </p:nvSpPr>
        <p:spPr>
          <a:xfrm rot="1018714">
            <a:off x="1721048" y="3933305"/>
            <a:ext cx="2416628" cy="2024743"/>
          </a:xfrm>
          <a:prstGeom prst="cloudCallout">
            <a:avLst/>
          </a:prstGeom>
          <a:solidFill>
            <a:srgbClr val="66B3AB"/>
          </a:solidFill>
          <a:ln>
            <a:solidFill>
              <a:srgbClr val="2EC5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CB8AA6C-8A08-FF62-B6A2-197EE43707E9}"/>
              </a:ext>
            </a:extLst>
          </p:cNvPr>
          <p:cNvSpPr txBox="1"/>
          <p:nvPr/>
        </p:nvSpPr>
        <p:spPr>
          <a:xfrm>
            <a:off x="2574497" y="4160846"/>
            <a:ext cx="587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>
                <a:solidFill>
                  <a:schemeClr val="bg1">
                    <a:lumMod val="9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0969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D4ED03-B4FA-FE09-1C0C-08396DD5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Inhoudsopgave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DF790AC-10C1-9209-3228-261B078C0BF1}"/>
              </a:ext>
            </a:extLst>
          </p:cNvPr>
          <p:cNvSpPr txBox="1"/>
          <p:nvPr/>
        </p:nvSpPr>
        <p:spPr>
          <a:xfrm>
            <a:off x="1024778" y="2843878"/>
            <a:ext cx="409944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Debrief</a:t>
            </a:r>
          </a:p>
          <a:p>
            <a:pPr marL="285750" indent="-285750">
              <a:buFont typeface="Arial"/>
              <a:buChar char="•"/>
            </a:pPr>
            <a:r>
              <a:rPr lang="nl-NL"/>
              <a:t>Context analyse </a:t>
            </a:r>
          </a:p>
          <a:p>
            <a:pPr marL="285750" indent="-285750">
              <a:buFont typeface="Arial"/>
              <a:buChar char="•"/>
            </a:pPr>
            <a:r>
              <a:rPr lang="nl-NL" err="1"/>
              <a:t>Empathy</a:t>
            </a:r>
            <a:r>
              <a:rPr lang="nl-NL"/>
              <a:t> map</a:t>
            </a:r>
          </a:p>
          <a:p>
            <a:pPr marL="285750" indent="-285750">
              <a:buFont typeface="Arial"/>
              <a:buChar char="•"/>
            </a:pPr>
            <a:r>
              <a:rPr lang="nl-NL"/>
              <a:t>Persona</a:t>
            </a:r>
          </a:p>
          <a:p>
            <a:pPr marL="285750" indent="-285750">
              <a:buFont typeface="Arial"/>
              <a:buChar char="•"/>
            </a:pPr>
            <a:r>
              <a:rPr lang="nl-NL"/>
              <a:t>Customer </a:t>
            </a:r>
            <a:r>
              <a:rPr lang="nl-NL" err="1"/>
              <a:t>Journey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nl-NL"/>
              <a:t>Merkidentiteit en positionering</a:t>
            </a:r>
          </a:p>
          <a:p>
            <a:pPr marL="285750" indent="-285750">
              <a:buFont typeface="Arial"/>
              <a:buChar char="•"/>
            </a:pPr>
            <a:r>
              <a:rPr lang="nl-NL"/>
              <a:t>Foto 50 ideeën</a:t>
            </a:r>
          </a:p>
          <a:p>
            <a:pPr marL="285750" indent="-285750">
              <a:buFont typeface="Arial"/>
              <a:buChar char="•"/>
            </a:pPr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7A8EE14-9FD8-BC0A-5B9D-EF43112D9574}"/>
              </a:ext>
            </a:extLst>
          </p:cNvPr>
          <p:cNvSpPr txBox="1"/>
          <p:nvPr/>
        </p:nvSpPr>
        <p:spPr>
          <a:xfrm>
            <a:off x="4781971" y="2840407"/>
            <a:ext cx="397244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nl-NL"/>
              <a:t>Geteste prototypes</a:t>
            </a:r>
          </a:p>
          <a:p>
            <a:pPr marL="285750" indent="-285750">
              <a:buFont typeface="Arial,Sans-Serif"/>
              <a:buChar char="•"/>
            </a:pPr>
            <a:r>
              <a:rPr lang="nl-NL"/>
              <a:t>Keuze prototype met onderbouwing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nl-NL"/>
              <a:t>Storytelling</a:t>
            </a:r>
          </a:p>
          <a:p>
            <a:pPr marL="285750" indent="-285750">
              <a:buFont typeface="Arial"/>
              <a:buChar char="•"/>
            </a:pPr>
            <a:r>
              <a:rPr lang="nl-NL" err="1"/>
              <a:t>Key</a:t>
            </a:r>
            <a:r>
              <a:rPr lang="nl-NL"/>
              <a:t> visualisatie</a:t>
            </a:r>
          </a:p>
          <a:p>
            <a:pPr marL="285750" indent="-285750">
              <a:buFont typeface="Arial"/>
              <a:buChar char="•"/>
            </a:pPr>
            <a:r>
              <a:rPr lang="nl-NL"/>
              <a:t>Budget</a:t>
            </a:r>
          </a:p>
          <a:p>
            <a:pPr marL="285750" indent="-285750">
              <a:buFont typeface="Arial"/>
              <a:buChar char="•"/>
            </a:pPr>
            <a:r>
              <a:rPr lang="nl-NL"/>
              <a:t>Mediaplanning</a:t>
            </a:r>
          </a:p>
          <a:p>
            <a:pPr marL="285750" indent="-285750">
              <a:buFont typeface="Arial"/>
              <a:buChar char="•"/>
            </a:pPr>
            <a:r>
              <a:rPr lang="nl-NL"/>
              <a:t>Feedback en vragen</a:t>
            </a:r>
          </a:p>
          <a:p>
            <a:endParaRPr lang="nl-NL"/>
          </a:p>
          <a:p>
            <a:endParaRPr lang="nl-NL"/>
          </a:p>
        </p:txBody>
      </p:sp>
      <p:pic>
        <p:nvPicPr>
          <p:cNvPr id="11" name="Afbeelding 10" descr="Ben Jerrys Logo Png | Free PNG Image">
            <a:extLst>
              <a:ext uri="{FF2B5EF4-FFF2-40B4-BE49-F238E27FC236}">
                <a16:creationId xmlns:a16="http://schemas.microsoft.com/office/drawing/2014/main" id="{E3631C9D-A255-D046-BCC8-825F898AF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759" y="2295242"/>
            <a:ext cx="2783607" cy="292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8433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A0F277-6CA2-5BFF-FF61-549E9662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Debrief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DDF994B-875B-3FF8-73C6-1343CAE9A0AD}"/>
              </a:ext>
            </a:extLst>
          </p:cNvPr>
          <p:cNvSpPr txBox="1"/>
          <p:nvPr/>
        </p:nvSpPr>
        <p:spPr>
          <a:xfrm>
            <a:off x="865643" y="1485923"/>
            <a:ext cx="10455479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/>
              <a:t>Wat is de opdracht?</a:t>
            </a:r>
            <a:endParaRPr lang="nl-NL"/>
          </a:p>
          <a:p>
            <a:pPr marL="342900" indent="-342900">
              <a:buFont typeface="Arial"/>
              <a:buChar char="•"/>
            </a:pPr>
            <a:r>
              <a:rPr lang="nl-NL" sz="2000"/>
              <a:t>De consument bewust laten worden over de sociale missie van Ben &amp; Jerry's</a:t>
            </a:r>
          </a:p>
          <a:p>
            <a:r>
              <a:rPr lang="nl-NL" sz="2000"/>
              <a:t>Hoe gaan we het aanpakken?</a:t>
            </a:r>
          </a:p>
          <a:p>
            <a:pPr marL="342900" indent="-342900">
              <a:buFont typeface="Arial"/>
              <a:buChar char="•"/>
            </a:pPr>
            <a:r>
              <a:rPr lang="nl-NL" sz="2000"/>
              <a:t>Door reclame te maken op verschillende platformen als: </a:t>
            </a:r>
            <a:r>
              <a:rPr lang="nl-NL" sz="2000" err="1"/>
              <a:t>Tiktok</a:t>
            </a:r>
            <a:r>
              <a:rPr lang="nl-NL" sz="2000"/>
              <a:t>, Instagram en </a:t>
            </a:r>
            <a:r>
              <a:rPr lang="nl-NL" sz="2000" err="1"/>
              <a:t>Youtube</a:t>
            </a:r>
            <a:r>
              <a:rPr lang="nl-NL" sz="2000"/>
              <a:t> we zullen consistent moeten posten om de consument op de hoogte te houden</a:t>
            </a:r>
          </a:p>
          <a:p>
            <a:r>
              <a:rPr lang="nl-NL" sz="2000"/>
              <a:t>Wat is het belang voor Ben &amp; Jerry's?</a:t>
            </a:r>
          </a:p>
          <a:p>
            <a:pPr marL="342900" indent="-342900">
              <a:buFont typeface="Arial"/>
              <a:buChar char="•"/>
            </a:pPr>
            <a:r>
              <a:rPr lang="nl-NL" sz="2000"/>
              <a:t>Dat de consument weet dat Ben &amp; Jerry's niet een gewoon ijsjesmerk is, maar juist veel doet voor de maatschappij en het milieu</a:t>
            </a:r>
          </a:p>
          <a:p>
            <a:r>
              <a:rPr lang="nl-NL" sz="2000"/>
              <a:t>Wat gaan we opleveren?</a:t>
            </a:r>
          </a:p>
          <a:p>
            <a:pPr marL="285750" indent="-285750">
              <a:buFont typeface="Arial"/>
              <a:buChar char="•"/>
            </a:pPr>
            <a:r>
              <a:rPr lang="nl-NL" sz="2000"/>
              <a:t>Een uitgewerkte </a:t>
            </a:r>
            <a:r>
              <a:rPr lang="nl-NL" sz="2000" err="1"/>
              <a:t>social</a:t>
            </a:r>
            <a:r>
              <a:rPr lang="nl-NL" sz="2000"/>
              <a:t> media campagne gericht op het verhogen van de bekendheid van de sociale missie van Ben &amp; Jerry's</a:t>
            </a:r>
          </a:p>
          <a:p>
            <a:r>
              <a:rPr lang="nl-NL" sz="2000"/>
              <a:t>Wat is de doelgroep?</a:t>
            </a:r>
            <a:endParaRPr lang="nl-NL"/>
          </a:p>
          <a:p>
            <a:pPr marL="285750" indent="-285750">
              <a:buFont typeface="Arial"/>
              <a:buChar char="•"/>
            </a:pPr>
            <a:r>
              <a:rPr lang="nl-NL" sz="2000"/>
              <a:t>Is vooral mensen tussen de 18 en 30 jaar die bereid zijn meer te betalen voor hun ijs</a:t>
            </a:r>
          </a:p>
          <a:p>
            <a:r>
              <a:rPr lang="nl-NL" sz="2000"/>
              <a:t>Wat zijn de in- en externe factoren</a:t>
            </a:r>
          </a:p>
          <a:p>
            <a:pPr marL="285750" indent="-285750">
              <a:buFont typeface="Arial"/>
              <a:buChar char="•"/>
            </a:pPr>
            <a:r>
              <a:rPr lang="nl-NL" sz="2000"/>
              <a:t>Zoals de eigen merkidentiteit en de concurrentie. Trends op </a:t>
            </a:r>
            <a:r>
              <a:rPr lang="nl-NL" sz="2000" err="1"/>
              <a:t>social</a:t>
            </a:r>
            <a:r>
              <a:rPr lang="nl-NL" sz="2000"/>
              <a:t> media zijn ook erg belangrijk om mee bezig te houden</a:t>
            </a:r>
          </a:p>
        </p:txBody>
      </p:sp>
    </p:spTree>
    <p:extLst>
      <p:ext uri="{BB962C8B-B14F-4D97-AF65-F5344CB8AC3E}">
        <p14:creationId xmlns:p14="http://schemas.microsoft.com/office/powerpoint/2010/main" val="42755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10905066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F11F5F-093C-9E85-53E5-C43E97363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786974"/>
            <a:ext cx="9631963" cy="1532199"/>
          </a:xfrm>
        </p:spPr>
        <p:txBody>
          <a:bodyPr>
            <a:normAutofit/>
          </a:bodyPr>
          <a:lstStyle/>
          <a:p>
            <a:r>
              <a:rPr lang="en-US" sz="3600">
                <a:latin typeface="Aptos"/>
              </a:rPr>
              <a:t>Context </a:t>
            </a:r>
            <a:r>
              <a:rPr lang="en-US" sz="3600" err="1">
                <a:latin typeface="Aptos"/>
              </a:rPr>
              <a:t>analyse</a:t>
            </a:r>
            <a:r>
              <a:rPr lang="en-US" sz="3600">
                <a:latin typeface="Aptos"/>
              </a:rPr>
              <a:t>  </a:t>
            </a:r>
          </a:p>
          <a:p>
            <a:pPr algn="ctr"/>
            <a:endParaRPr lang="nl-NL" sz="360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5418161" y="351736"/>
            <a:ext cx="1352113" cy="40780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0F1379-C939-9846-3517-E7BBF57B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751" y="1995793"/>
            <a:ext cx="8273380" cy="3329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nl-NL" sz="2000"/>
              <a:t>Locatie: Supermarkt, benzinestations en online winkels (</a:t>
            </a:r>
            <a:r>
              <a:rPr lang="nl-NL" sz="2000" err="1"/>
              <a:t>flink,picnic</a:t>
            </a:r>
            <a:r>
              <a:rPr lang="nl-NL" sz="2000"/>
              <a:t>) </a:t>
            </a:r>
            <a:endParaRPr lang="en-US" sz="20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nl-NL" sz="2000"/>
              <a:t>Concurrenten: Magnum, </a:t>
            </a:r>
            <a:r>
              <a:rPr lang="nl-NL" sz="2000" err="1"/>
              <a:t>Häagen-Dazs</a:t>
            </a:r>
            <a:r>
              <a:rPr lang="nl-NL" sz="2000"/>
              <a:t>, </a:t>
            </a:r>
            <a:r>
              <a:rPr lang="nl-NL" sz="2000" err="1"/>
              <a:t>Oppo</a:t>
            </a:r>
            <a:r>
              <a:rPr lang="nl-NL" sz="2000"/>
              <a:t> en supermarkt huismerk </a:t>
            </a:r>
            <a:r>
              <a:rPr lang="nl-NL" sz="2000">
                <a:solidFill>
                  <a:srgbClr val="E2EEFF"/>
                </a:solidFill>
              </a:rPr>
              <a:t>-</a:t>
            </a:r>
            <a:endParaRPr lang="nl-NL" sz="20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nl-NL" sz="2000"/>
              <a:t>Trends: Klimaatverandering, </a:t>
            </a:r>
            <a:r>
              <a:rPr lang="nl-NL" sz="2000" err="1"/>
              <a:t>Fairtrade</a:t>
            </a:r>
            <a:r>
              <a:rPr lang="nl-NL" sz="2000"/>
              <a:t> en maatschappelijke betrokkenheid</a:t>
            </a:r>
            <a:endParaRPr lang="en-US" sz="20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nl-NL" sz="2000"/>
              <a:t>Innovatie: </a:t>
            </a:r>
            <a:r>
              <a:rPr lang="nl-NL" sz="2000" err="1"/>
              <a:t>Vegan</a:t>
            </a:r>
            <a:r>
              <a:rPr lang="nl-NL" sz="2000"/>
              <a:t> ijs, andere soorten ijs en gebruik van duurzame en groene vriezers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nl-NL" sz="20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200" i="1"/>
              <a:t>Bronnen: </a:t>
            </a:r>
            <a:r>
              <a:rPr lang="nl-NL" sz="1200" i="1" err="1"/>
              <a:t>MyEdumundo</a:t>
            </a:r>
            <a:r>
              <a:rPr lang="nl-NL" sz="1200" i="1"/>
              <a:t> &amp; </a:t>
            </a:r>
            <a:r>
              <a:rPr lang="nl-NL" sz="1200" i="1" err="1"/>
              <a:t>Benenjerry's</a:t>
            </a:r>
            <a:endParaRPr lang="nl-NL" sz="1200" i="1"/>
          </a:p>
        </p:txBody>
      </p:sp>
      <p:pic>
        <p:nvPicPr>
          <p:cNvPr id="6" name="Afbeelding 5" descr="Afbeelding met melkproducten, voedsel, deksel&#10;&#10;Automatisch gegenereerde beschrijving">
            <a:extLst>
              <a:ext uri="{FF2B5EF4-FFF2-40B4-BE49-F238E27FC236}">
                <a16:creationId xmlns:a16="http://schemas.microsoft.com/office/drawing/2014/main" id="{0DBEBED1-BBD2-D8C9-C4E6-06D460F63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796" y="4824412"/>
            <a:ext cx="1605328" cy="1617052"/>
          </a:xfrm>
          <a:prstGeom prst="rect">
            <a:avLst/>
          </a:prstGeom>
        </p:spPr>
      </p:pic>
      <p:pic>
        <p:nvPicPr>
          <p:cNvPr id="9" name="Afbeelding 8" descr="OPPO Ijs double salted caramel bestellen?">
            <a:extLst>
              <a:ext uri="{FF2B5EF4-FFF2-40B4-BE49-F238E27FC236}">
                <a16:creationId xmlns:a16="http://schemas.microsoft.com/office/drawing/2014/main" id="{A0BDA1E8-7D72-1BFF-8BB3-5D545E7C7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369" y="4906109"/>
            <a:ext cx="1441939" cy="1441939"/>
          </a:xfrm>
          <a:prstGeom prst="rect">
            <a:avLst/>
          </a:prstGeom>
        </p:spPr>
      </p:pic>
      <p:pic>
        <p:nvPicPr>
          <p:cNvPr id="13" name="Afbeelding 12" descr="Magnum Pint IJs Double Gold Caramel Billionaire 440ml bestellen ...">
            <a:extLst>
              <a:ext uri="{FF2B5EF4-FFF2-40B4-BE49-F238E27FC236}">
                <a16:creationId xmlns:a16="http://schemas.microsoft.com/office/drawing/2014/main" id="{3F1E4FBD-FE7E-DD81-C418-13C745B9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876" y="4659922"/>
            <a:ext cx="1899139" cy="1934308"/>
          </a:xfrm>
          <a:prstGeom prst="rect">
            <a:avLst/>
          </a:prstGeom>
        </p:spPr>
      </p:pic>
      <p:pic>
        <p:nvPicPr>
          <p:cNvPr id="4" name="Picture 3" descr="Lidl NI serves up delicious scoops this National Ice Cream Day, Sun-dae  21st July - The Gourmet Boys">
            <a:extLst>
              <a:ext uri="{FF2B5EF4-FFF2-40B4-BE49-F238E27FC236}">
                <a16:creationId xmlns:a16="http://schemas.microsoft.com/office/drawing/2014/main" id="{17432707-D33C-6B8A-6C84-29A3423B6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391" y="4811994"/>
            <a:ext cx="1267513" cy="16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0395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3" descr="Afbeelding met tekst, schermopname, Lettertype, cirkel&#10;&#10;Automatisch gegenereerde beschrijving">
            <a:extLst>
              <a:ext uri="{FF2B5EF4-FFF2-40B4-BE49-F238E27FC236}">
                <a16:creationId xmlns:a16="http://schemas.microsoft.com/office/drawing/2014/main" id="{870D7833-2323-AF62-F776-8FD7A15A7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027" y="1595619"/>
            <a:ext cx="7022648" cy="4817812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D4ED03-B4FA-FE09-1C0C-08396DD5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nl-NL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Empathy</a:t>
            </a:r>
            <a:r>
              <a:rPr lang="nl-NL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map</a:t>
            </a:r>
            <a:endParaRPr lang="nl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286BB-E7E4-717A-5670-F71815D3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" y="597874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latin typeface="+mj-lt"/>
                <a:ea typeface="+mj-ea"/>
                <a:cs typeface="+mj-cs"/>
              </a:rPr>
              <a:t>Persona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273BBCB-55A3-FABC-F623-CD93F78022C3}"/>
              </a:ext>
            </a:extLst>
          </p:cNvPr>
          <p:cNvSpPr txBox="1"/>
          <p:nvPr/>
        </p:nvSpPr>
        <p:spPr>
          <a:xfrm>
            <a:off x="625406" y="2056011"/>
            <a:ext cx="6101966" cy="4482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Emma Louise Jansen,19 </a:t>
            </a:r>
            <a:r>
              <a:rPr lang="en-US" sz="2000" err="1"/>
              <a:t>jaar</a:t>
            </a:r>
            <a:r>
              <a:rPr lang="en-US" sz="2000"/>
              <a:t> 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Studeert</a:t>
            </a:r>
            <a:r>
              <a:rPr lang="en-US" sz="2000"/>
              <a:t> </a:t>
            </a:r>
            <a:r>
              <a:rPr lang="en-US" sz="2000" err="1"/>
              <a:t>hbo-verpleegkunde</a:t>
            </a:r>
            <a:r>
              <a:rPr lang="en-US" sz="2000"/>
              <a:t> in Utrecht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doet</a:t>
            </a:r>
            <a:r>
              <a:rPr lang="en-US" sz="2000"/>
              <a:t> </a:t>
            </a:r>
            <a:r>
              <a:rPr lang="en-US" sz="2000" err="1"/>
              <a:t>drie</a:t>
            </a:r>
            <a:r>
              <a:rPr lang="en-US" sz="2000"/>
              <a:t> </a:t>
            </a:r>
            <a:r>
              <a:rPr lang="en-US" sz="2000" err="1"/>
              <a:t>keer</a:t>
            </a:r>
            <a:r>
              <a:rPr lang="en-US" sz="2000"/>
              <a:t> per week </a:t>
            </a:r>
            <a:r>
              <a:rPr lang="en-US" sz="2000" err="1"/>
              <a:t>aan</a:t>
            </a:r>
            <a:r>
              <a:rPr lang="en-US" sz="2000"/>
              <a:t> hockey. Ze </a:t>
            </a:r>
            <a:r>
              <a:rPr lang="en-US" sz="2000" err="1"/>
              <a:t>werkt</a:t>
            </a:r>
            <a:r>
              <a:rPr lang="en-US" sz="2000"/>
              <a:t> </a:t>
            </a:r>
            <a:r>
              <a:rPr lang="en-US" sz="2000" err="1"/>
              <a:t>na</a:t>
            </a:r>
            <a:r>
              <a:rPr lang="en-US" sz="2000"/>
              <a:t> school </a:t>
            </a:r>
            <a:r>
              <a:rPr lang="en-US" sz="2000" err="1"/>
              <a:t>bij</a:t>
            </a:r>
            <a:r>
              <a:rPr lang="en-US" sz="2000"/>
              <a:t> de Albert Heijn </a:t>
            </a:r>
            <a:r>
              <a:rPr lang="en-US" sz="2000" err="1"/>
              <a:t>en</a:t>
            </a:r>
            <a:r>
              <a:rPr lang="en-US" sz="2000"/>
              <a:t> zit </a:t>
            </a:r>
            <a:r>
              <a:rPr lang="en-US" sz="2000" err="1"/>
              <a:t>daar</a:t>
            </a:r>
            <a:r>
              <a:rPr lang="en-US" sz="2000"/>
              <a:t> achter de </a:t>
            </a:r>
            <a:r>
              <a:rPr lang="en-US" sz="2000" err="1"/>
              <a:t>kassa</a:t>
            </a:r>
            <a:r>
              <a:rPr lang="en-US" sz="2000"/>
              <a:t>. Ze </a:t>
            </a:r>
            <a:r>
              <a:rPr lang="en-US" sz="2000" err="1"/>
              <a:t>verdient</a:t>
            </a:r>
            <a:r>
              <a:rPr lang="en-US" sz="2000"/>
              <a:t> </a:t>
            </a:r>
            <a:r>
              <a:rPr lang="en-US" sz="2000" err="1"/>
              <a:t>ongeveer</a:t>
            </a:r>
            <a:r>
              <a:rPr lang="en-US" sz="2000"/>
              <a:t> €10,- per </a:t>
            </a:r>
            <a:r>
              <a:rPr lang="en-US" sz="2000" err="1"/>
              <a:t>uur</a:t>
            </a:r>
            <a:r>
              <a:rPr lang="en-US" sz="2000"/>
              <a:t>. Emma Louise is </a:t>
            </a:r>
            <a:r>
              <a:rPr lang="en-US" sz="2000" err="1"/>
              <a:t>een</a:t>
            </a:r>
            <a:r>
              <a:rPr lang="en-US" sz="2000"/>
              <a:t> </a:t>
            </a:r>
            <a:r>
              <a:rPr lang="en-US" sz="2000" err="1"/>
              <a:t>verzorgend</a:t>
            </a:r>
            <a:r>
              <a:rPr lang="en-US" sz="2000"/>
              <a:t> type die </a:t>
            </a:r>
            <a:r>
              <a:rPr lang="en-US" sz="2000" err="1"/>
              <a:t>graag</a:t>
            </a:r>
            <a:r>
              <a:rPr lang="en-US" sz="2000"/>
              <a:t> met </a:t>
            </a:r>
            <a:r>
              <a:rPr lang="en-US" sz="2000" err="1"/>
              <a:t>haar</a:t>
            </a:r>
            <a:r>
              <a:rPr lang="en-US" sz="2000"/>
              <a:t> </a:t>
            </a:r>
            <a:r>
              <a:rPr lang="en-US" sz="2000" err="1"/>
              <a:t>vriendinnen</a:t>
            </a:r>
            <a:r>
              <a:rPr lang="en-US" sz="2000"/>
              <a:t> </a:t>
            </a:r>
            <a:r>
              <a:rPr lang="en-US" sz="2000" err="1"/>
              <a:t>een</a:t>
            </a:r>
            <a:r>
              <a:rPr lang="en-US" sz="2000"/>
              <a:t> </a:t>
            </a:r>
            <a:r>
              <a:rPr lang="en-US" sz="2000" err="1"/>
              <a:t>drankje</a:t>
            </a:r>
            <a:r>
              <a:rPr lang="en-US" sz="2000"/>
              <a:t> </a:t>
            </a:r>
            <a:r>
              <a:rPr lang="en-US" sz="2000" err="1"/>
              <a:t>doet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doet</a:t>
            </a:r>
            <a:r>
              <a:rPr lang="en-US" sz="2000"/>
              <a:t> </a:t>
            </a:r>
            <a:r>
              <a:rPr lang="en-US" sz="2000" err="1"/>
              <a:t>daarnaast</a:t>
            </a:r>
            <a:r>
              <a:rPr lang="en-US" sz="2000"/>
              <a:t> </a:t>
            </a:r>
            <a:r>
              <a:rPr lang="en-US" sz="2000" err="1"/>
              <a:t>houdt</a:t>
            </a:r>
            <a:r>
              <a:rPr lang="en-US" sz="2000"/>
              <a:t> van </a:t>
            </a:r>
            <a:r>
              <a:rPr lang="en-US" sz="2000" err="1"/>
              <a:t>shoppen</a:t>
            </a:r>
            <a:r>
              <a:rPr lang="en-US" sz="2000"/>
              <a:t>. Ze is </a:t>
            </a:r>
            <a:r>
              <a:rPr lang="en-US" sz="2000" err="1"/>
              <a:t>geboren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getogen</a:t>
            </a:r>
            <a:r>
              <a:rPr lang="en-US" sz="2000"/>
              <a:t> in het </a:t>
            </a:r>
            <a:r>
              <a:rPr lang="en-US" sz="2000" err="1"/>
              <a:t>Gooi</a:t>
            </a:r>
            <a:r>
              <a:rPr lang="en-US" sz="2000"/>
              <a:t>.  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Woont</a:t>
            </a:r>
            <a:r>
              <a:rPr lang="en-US" sz="2000"/>
              <a:t> in </a:t>
            </a:r>
            <a:r>
              <a:rPr lang="en-US" sz="2000" err="1"/>
              <a:t>een</a:t>
            </a:r>
            <a:r>
              <a:rPr lang="en-US" sz="2000"/>
              <a:t> </a:t>
            </a:r>
            <a:r>
              <a:rPr lang="en-US" sz="2000" err="1"/>
              <a:t>vrijstaand</a:t>
            </a:r>
            <a:r>
              <a:rPr lang="en-US" sz="2000"/>
              <a:t> huis in het </a:t>
            </a:r>
            <a:r>
              <a:rPr lang="en-US" sz="2000" err="1"/>
              <a:t>Gooi</a:t>
            </a:r>
            <a:r>
              <a:rPr lang="en-US" sz="2000"/>
              <a:t>. Naar school </a:t>
            </a:r>
            <a:r>
              <a:rPr lang="en-US" sz="2000" err="1"/>
              <a:t>gaat</a:t>
            </a:r>
            <a:r>
              <a:rPr lang="en-US" sz="2000"/>
              <a:t> ze </a:t>
            </a:r>
            <a:r>
              <a:rPr lang="en-US" sz="2000" err="1"/>
              <a:t>altijd</a:t>
            </a:r>
            <a:r>
              <a:rPr lang="en-US" sz="2000"/>
              <a:t> </a:t>
            </a:r>
            <a:r>
              <a:rPr lang="en-US" sz="2000" err="1"/>
              <a:t>eerst</a:t>
            </a:r>
            <a:r>
              <a:rPr lang="en-US" sz="2000"/>
              <a:t> met de </a:t>
            </a:r>
            <a:r>
              <a:rPr lang="en-US" sz="2000" err="1"/>
              <a:t>trein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daarna</a:t>
            </a:r>
            <a:r>
              <a:rPr lang="en-US" sz="2000"/>
              <a:t> de tram.  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Emma Louise </a:t>
            </a:r>
            <a:r>
              <a:rPr lang="en-US" sz="2000" err="1"/>
              <a:t>koopt</a:t>
            </a:r>
            <a:r>
              <a:rPr lang="en-US" sz="2000"/>
              <a:t> </a:t>
            </a:r>
            <a:r>
              <a:rPr lang="en-US" sz="2000" err="1"/>
              <a:t>regelmatig</a:t>
            </a:r>
            <a:r>
              <a:rPr lang="en-US" sz="2000"/>
              <a:t> Ben &amp; Jerry’s in de </a:t>
            </a:r>
            <a:r>
              <a:rPr lang="en-US" sz="2000" err="1"/>
              <a:t>supermarkt</a:t>
            </a:r>
            <a:r>
              <a:rPr lang="en-US" sz="2000"/>
              <a:t> </a:t>
            </a:r>
            <a:r>
              <a:rPr lang="en-US" sz="2000" err="1"/>
              <a:t>waar</a:t>
            </a:r>
            <a:r>
              <a:rPr lang="en-US" sz="2000"/>
              <a:t> ze </a:t>
            </a:r>
            <a:r>
              <a:rPr lang="en-US" sz="2000" err="1"/>
              <a:t>werkt</a:t>
            </a:r>
            <a:r>
              <a:rPr lang="en-US" sz="2000"/>
              <a:t>. Ze </a:t>
            </a:r>
            <a:r>
              <a:rPr lang="en-US" sz="2000" err="1"/>
              <a:t>neemt</a:t>
            </a:r>
            <a:r>
              <a:rPr lang="en-US" sz="2000"/>
              <a:t> het mee </a:t>
            </a:r>
            <a:r>
              <a:rPr lang="en-US" sz="2000" err="1"/>
              <a:t>na</a:t>
            </a:r>
            <a:r>
              <a:rPr lang="en-US" sz="2000"/>
              <a:t> </a:t>
            </a:r>
            <a:r>
              <a:rPr lang="en-US" sz="2000" err="1"/>
              <a:t>haar</a:t>
            </a:r>
            <a:r>
              <a:rPr lang="en-US" sz="2000"/>
              <a:t> </a:t>
            </a:r>
            <a:r>
              <a:rPr lang="en-US" sz="2000" err="1"/>
              <a:t>werk</a:t>
            </a:r>
            <a:r>
              <a:rPr lang="en-US" sz="2000"/>
              <a:t> </a:t>
            </a:r>
            <a:r>
              <a:rPr lang="en-US" sz="2000" err="1"/>
              <a:t>als</a:t>
            </a:r>
            <a:r>
              <a:rPr lang="en-US" sz="2000"/>
              <a:t> het in de </a:t>
            </a:r>
            <a:r>
              <a:rPr lang="en-US" sz="2000" err="1"/>
              <a:t>korting</a:t>
            </a:r>
            <a:r>
              <a:rPr lang="en-US" sz="2000"/>
              <a:t> is.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4" name="Tijdelijke aanduiding voor inhoud 3" descr="Afbeelding met persoon, kleding, overdekt, glimlach&#10;&#10;Automatisch gegenereerde beschrijving">
            <a:extLst>
              <a:ext uri="{FF2B5EF4-FFF2-40B4-BE49-F238E27FC236}">
                <a16:creationId xmlns:a16="http://schemas.microsoft.com/office/drawing/2014/main" id="{90C8BF58-04BA-E29F-B776-54CDD4159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3311" y="1934543"/>
            <a:ext cx="4036045" cy="400628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6608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982855B1-BF72-FC25-F8E6-28881CB08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445" y="1711271"/>
            <a:ext cx="8565009" cy="482210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D0074-EB91-F600-FE72-41181002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Customer Journey</a:t>
            </a:r>
            <a:endParaRPr lang="en-US" sz="36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0958E-4DF4-0916-77A4-55BE92BB5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sz="3600" err="1">
                <a:ea typeface="+mj-lt"/>
                <a:cs typeface="+mj-lt"/>
              </a:rPr>
              <a:t>Merkidentiteit</a:t>
            </a:r>
            <a:r>
              <a:rPr lang="en-US" sz="3600">
                <a:ea typeface="+mj-lt"/>
                <a:cs typeface="+mj-lt"/>
              </a:rPr>
              <a:t> </a:t>
            </a:r>
            <a:r>
              <a:rPr lang="en-US" sz="3600" err="1">
                <a:ea typeface="+mj-lt"/>
                <a:cs typeface="+mj-lt"/>
              </a:rPr>
              <a:t>en</a:t>
            </a:r>
            <a:r>
              <a:rPr lang="en-US" sz="3600">
                <a:ea typeface="+mj-lt"/>
                <a:cs typeface="+mj-lt"/>
              </a:rPr>
              <a:t> </a:t>
            </a:r>
            <a:r>
              <a:rPr lang="en-US" sz="3600" err="1">
                <a:ea typeface="+mj-lt"/>
                <a:cs typeface="+mj-lt"/>
              </a:rPr>
              <a:t>positionering</a:t>
            </a:r>
            <a:r>
              <a:rPr lang="en-US" sz="3600">
                <a:ea typeface="+mj-lt"/>
                <a:cs typeface="+mj-lt"/>
              </a:rPr>
              <a:t>  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D6680-0087-609B-E819-7A3851C12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88314"/>
            <a:ext cx="5307308" cy="4179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err="1"/>
              <a:t>Visuele</a:t>
            </a:r>
            <a:r>
              <a:rPr lang="en-US" sz="2000"/>
              <a:t> </a:t>
            </a:r>
            <a:r>
              <a:rPr lang="en-US" sz="2000" err="1"/>
              <a:t>merkidentiteit</a:t>
            </a:r>
            <a:r>
              <a:rPr lang="en-US" sz="2000"/>
              <a:t>:</a:t>
            </a:r>
          </a:p>
          <a:p>
            <a:r>
              <a:rPr lang="en-US" sz="2000"/>
              <a:t>Logo, </a:t>
            </a:r>
            <a:r>
              <a:rPr lang="en-US" sz="2000" err="1"/>
              <a:t>verpakkingen</a:t>
            </a:r>
            <a:r>
              <a:rPr lang="en-US" sz="2000"/>
              <a:t>, </a:t>
            </a:r>
            <a:r>
              <a:rPr lang="en-US" sz="2000" err="1"/>
              <a:t>kantoorgebouwen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bedrijfskleding</a:t>
            </a:r>
            <a:endParaRPr lang="en-US" sz="2000"/>
          </a:p>
          <a:p>
            <a:pPr marL="0" indent="0">
              <a:buNone/>
            </a:pPr>
            <a:r>
              <a:rPr lang="en-US" sz="2000" err="1"/>
              <a:t>Mentale</a:t>
            </a:r>
            <a:r>
              <a:rPr lang="en-US" sz="2000"/>
              <a:t> </a:t>
            </a:r>
            <a:r>
              <a:rPr lang="en-US" sz="2000" err="1"/>
              <a:t>merkidentiteit</a:t>
            </a:r>
            <a:r>
              <a:rPr lang="en-US" sz="2000"/>
              <a:t>:</a:t>
            </a:r>
          </a:p>
          <a:p>
            <a:pPr marL="342900" indent="-342900"/>
            <a:r>
              <a:rPr lang="en-US" sz="2000"/>
              <a:t>DNA van het merk</a:t>
            </a:r>
          </a:p>
          <a:p>
            <a:pPr marL="342900" indent="-342900"/>
            <a:r>
              <a:rPr lang="en-US" sz="2000"/>
              <a:t>De </a:t>
            </a:r>
            <a:r>
              <a:rPr lang="en-US" sz="2000" err="1"/>
              <a:t>geschiedenis</a:t>
            </a:r>
            <a:r>
              <a:rPr lang="en-US" sz="2000"/>
              <a:t> 1978 </a:t>
            </a:r>
            <a:r>
              <a:rPr lang="en-US" sz="2000" err="1"/>
              <a:t>begonnen</a:t>
            </a:r>
            <a:r>
              <a:rPr lang="en-US" sz="2000"/>
              <a:t> </a:t>
            </a:r>
            <a:endParaRPr lang="en-US" err="1"/>
          </a:p>
          <a:p>
            <a:pPr marL="342900" indent="-342900"/>
            <a:r>
              <a:rPr lang="en-US" sz="2000" err="1"/>
              <a:t>Waarden</a:t>
            </a:r>
            <a:r>
              <a:rPr lang="en-US" sz="2000"/>
              <a:t>: </a:t>
            </a:r>
            <a:r>
              <a:rPr lang="en-US" sz="2000" err="1"/>
              <a:t>eerlijkheid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duurzaamheid</a:t>
            </a:r>
            <a:endParaRPr lang="en-US" err="1"/>
          </a:p>
          <a:p>
            <a:pPr marL="342900" indent="-342900"/>
            <a:r>
              <a:rPr lang="en-US" sz="2000" err="1"/>
              <a:t>Visie</a:t>
            </a:r>
            <a:r>
              <a:rPr lang="en-US" sz="2000"/>
              <a:t>: de </a:t>
            </a:r>
            <a:r>
              <a:rPr lang="en-US" sz="2000" err="1"/>
              <a:t>wereld</a:t>
            </a:r>
            <a:r>
              <a:rPr lang="en-US" sz="2000"/>
              <a:t> </a:t>
            </a:r>
            <a:r>
              <a:rPr lang="en-US" sz="2000" err="1"/>
              <a:t>een</a:t>
            </a:r>
            <a:r>
              <a:rPr lang="en-US" sz="2000"/>
              <a:t> </a:t>
            </a:r>
            <a:r>
              <a:rPr lang="en-US" sz="2000" err="1"/>
              <a:t>stukje</a:t>
            </a:r>
            <a:r>
              <a:rPr lang="en-US" sz="2000"/>
              <a:t> </a:t>
            </a:r>
            <a:r>
              <a:rPr lang="en-US" sz="2000" err="1"/>
              <a:t>beter</a:t>
            </a:r>
            <a:r>
              <a:rPr lang="en-US" sz="2000"/>
              <a:t> </a:t>
            </a:r>
            <a:r>
              <a:rPr lang="en-US" sz="2000" err="1"/>
              <a:t>maken</a:t>
            </a:r>
            <a:endParaRPr lang="en-US" sz="2000"/>
          </a:p>
          <a:p>
            <a:pPr marL="342900" indent="-342900"/>
            <a:r>
              <a:rPr lang="en-US" sz="2000" err="1"/>
              <a:t>Merkbelofte</a:t>
            </a:r>
            <a:r>
              <a:rPr lang="en-US" sz="2000"/>
              <a:t>: (h)</a:t>
            </a:r>
            <a:r>
              <a:rPr lang="en-US" sz="2000" err="1"/>
              <a:t>eerlijk</a:t>
            </a:r>
            <a:r>
              <a:rPr lang="en-US" sz="2000"/>
              <a:t> </a:t>
            </a:r>
            <a:r>
              <a:rPr lang="en-US" sz="2000" err="1"/>
              <a:t>ijs</a:t>
            </a:r>
            <a:r>
              <a:rPr lang="en-US" sz="2000"/>
              <a:t> </a:t>
            </a:r>
            <a:r>
              <a:rPr lang="en-US" sz="2000" err="1"/>
              <a:t>maken</a:t>
            </a:r>
            <a:endParaRPr lang="en-US" sz="2000"/>
          </a:p>
          <a:p>
            <a:pPr marL="0" indent="0">
              <a:buNone/>
            </a:pPr>
            <a:r>
              <a:rPr lang="nl-NL" sz="1200" i="1"/>
              <a:t>Bronnen: </a:t>
            </a:r>
            <a:r>
              <a:rPr lang="nl-NL" sz="1200" i="1" err="1"/>
              <a:t>MyEdumundo</a:t>
            </a:r>
            <a:r>
              <a:rPr lang="nl-NL" sz="1200" i="1"/>
              <a:t> &amp; </a:t>
            </a:r>
            <a:r>
              <a:rPr lang="nl-NL" sz="1200" i="1" err="1"/>
              <a:t>Benenjerry's</a:t>
            </a:r>
            <a:endParaRPr lang="en-US" sz="1200" err="1"/>
          </a:p>
          <a:p>
            <a:pPr marL="342900" indent="-342900"/>
            <a:endParaRPr lang="en-US" sz="2000"/>
          </a:p>
          <a:p>
            <a:pPr marL="342900" indent="-342900"/>
            <a:endParaRPr lang="en-US" sz="2000"/>
          </a:p>
          <a:p>
            <a:pPr marL="0" indent="0">
              <a:buNone/>
            </a:pPr>
            <a:endParaRPr lang="en-US" sz="2000"/>
          </a:p>
          <a:p>
            <a:endParaRPr lang="en-US" sz="20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90427E-E2F8-8AF2-0F95-CE5CF62F4301}"/>
              </a:ext>
            </a:extLst>
          </p:cNvPr>
          <p:cNvSpPr txBox="1">
            <a:spLocks/>
          </p:cNvSpPr>
          <p:nvPr/>
        </p:nvSpPr>
        <p:spPr>
          <a:xfrm>
            <a:off x="6449263" y="2057684"/>
            <a:ext cx="5307308" cy="1707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err="1"/>
              <a:t>Positionering</a:t>
            </a:r>
            <a:endParaRPr lang="nl-NL" sz="2000"/>
          </a:p>
          <a:p>
            <a:r>
              <a:rPr lang="en-US" sz="2000"/>
              <a:t>Premium </a:t>
            </a:r>
            <a:r>
              <a:rPr lang="en-US" sz="2000" err="1"/>
              <a:t>ijsmerk</a:t>
            </a:r>
            <a:endParaRPr lang="en-US" sz="2000"/>
          </a:p>
          <a:p>
            <a:r>
              <a:rPr lang="en-US" sz="2000" err="1"/>
              <a:t>Maatschappelijke</a:t>
            </a:r>
            <a:r>
              <a:rPr lang="en-US" sz="2000"/>
              <a:t> </a:t>
            </a:r>
            <a:r>
              <a:rPr lang="en-US" sz="2000" err="1"/>
              <a:t>betrokkenheid</a:t>
            </a:r>
            <a:endParaRPr lang="en-US" sz="2000"/>
          </a:p>
          <a:p>
            <a:r>
              <a:rPr lang="en-US" sz="2000" err="1"/>
              <a:t>Doelgroepgericht</a:t>
            </a:r>
            <a:endParaRPr lang="en-US" sz="2000"/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  <a:p>
            <a:endParaRPr lang="en-US" sz="2000"/>
          </a:p>
        </p:txBody>
      </p:sp>
      <p:pic>
        <p:nvPicPr>
          <p:cNvPr id="4" name="Afbeelding 3" descr="Give a warm welcome to: Ben &amp; Jerry’s Sunny Honey Home – A NEW flavour ...">
            <a:extLst>
              <a:ext uri="{FF2B5EF4-FFF2-40B4-BE49-F238E27FC236}">
                <a16:creationId xmlns:a16="http://schemas.microsoft.com/office/drawing/2014/main" id="{B470C058-CE55-C649-4C71-0F2A13C5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42" r="22318" b="746"/>
          <a:stretch/>
        </p:blipFill>
        <p:spPr>
          <a:xfrm>
            <a:off x="6822831" y="3911322"/>
            <a:ext cx="2128674" cy="215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42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1ADBE-C139-2C6F-48CC-571E1FF9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37" y="1002980"/>
            <a:ext cx="3616913" cy="14235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latin typeface="+mj-lt"/>
                <a:ea typeface="+mj-ea"/>
                <a:cs typeface="+mj-cs"/>
              </a:rPr>
              <a:t>Foto </a:t>
            </a:r>
            <a:r>
              <a:rPr lang="en-US"/>
              <a:t>50</a:t>
            </a:r>
            <a:br>
              <a:rPr lang="en-US"/>
            </a:br>
            <a:r>
              <a:rPr lang="en-US" err="1"/>
              <a:t>ideeën</a:t>
            </a:r>
            <a:r>
              <a:rPr lang="en-US" kern="1200">
                <a:latin typeface="+mj-lt"/>
                <a:ea typeface="+mj-ea"/>
                <a:cs typeface="+mj-cs"/>
              </a:rPr>
              <a:t> </a:t>
            </a:r>
            <a:endParaRPr lang="en-US" kern="1200">
              <a:latin typeface="+mj-lt"/>
            </a:endParaRPr>
          </a:p>
        </p:txBody>
      </p:sp>
      <p:pic>
        <p:nvPicPr>
          <p:cNvPr id="4" name="Tijdelijke aanduiding voor inhoud 3" descr="Afbeelding met tekst, Post-it-briefje, Papierprodcut, handschrift&#10;&#10;Automatisch gegenereerde beschrijving">
            <a:extLst>
              <a:ext uri="{FF2B5EF4-FFF2-40B4-BE49-F238E27FC236}">
                <a16:creationId xmlns:a16="http://schemas.microsoft.com/office/drawing/2014/main" id="{C327AA43-5344-EA32-AC6A-2DD7D0208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72" r="235" b="6173"/>
          <a:stretch/>
        </p:blipFill>
        <p:spPr>
          <a:xfrm>
            <a:off x="6482470" y="355999"/>
            <a:ext cx="4933795" cy="615119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1941290-4CC1-EA4E-D05D-5F1BFF435694}"/>
              </a:ext>
            </a:extLst>
          </p:cNvPr>
          <p:cNvSpPr txBox="1"/>
          <p:nvPr/>
        </p:nvSpPr>
        <p:spPr>
          <a:xfrm>
            <a:off x="349865" y="2543494"/>
            <a:ext cx="456155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000"/>
              <a:t>Hoe kunnen wij ervoor zorgen dat de sociale missie van Ben &amp; Jerry's onder de doelgroep bekend wordt?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91440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Breedbeeld</PresentationFormat>
  <Slides>16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 theme</vt:lpstr>
      <vt:lpstr>Mission in a scoop</vt:lpstr>
      <vt:lpstr>Inhoudsopgave</vt:lpstr>
      <vt:lpstr>Debrief</vt:lpstr>
      <vt:lpstr>Context analyse   </vt:lpstr>
      <vt:lpstr>Empathy map</vt:lpstr>
      <vt:lpstr>Persona</vt:lpstr>
      <vt:lpstr>Customer Journey</vt:lpstr>
      <vt:lpstr>Merkidentiteit en positionering  </vt:lpstr>
      <vt:lpstr>Foto 50 ideeën </vt:lpstr>
      <vt:lpstr>Geteste prototypes</vt:lpstr>
      <vt:lpstr>Keuze prototype met onderbouwing </vt:lpstr>
      <vt:lpstr>Boodschap inclusief verhaal achter de boodschap (storytelling)</vt:lpstr>
      <vt:lpstr>Key Visualisatie</vt:lpstr>
      <vt:lpstr>Budget </vt:lpstr>
      <vt:lpstr>Mediaplanning</vt:lpstr>
      <vt:lpstr>Feedback en 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in a Scoop</dc:title>
  <dc:creator/>
  <cp:revision>2</cp:revision>
  <dcterms:created xsi:type="dcterms:W3CDTF">2024-10-17T09:03:31Z</dcterms:created>
  <dcterms:modified xsi:type="dcterms:W3CDTF">2025-12-22T14:32:45Z</dcterms:modified>
</cp:coreProperties>
</file>